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5" r:id="rId4"/>
    <p:sldId id="303" r:id="rId5"/>
    <p:sldId id="259" r:id="rId6"/>
    <p:sldId id="260" r:id="rId7"/>
    <p:sldId id="262" r:id="rId8"/>
    <p:sldId id="263" r:id="rId9"/>
    <p:sldId id="264" r:id="rId10"/>
    <p:sldId id="265" r:id="rId11"/>
    <p:sldId id="266" r:id="rId12"/>
    <p:sldId id="267" r:id="rId13"/>
    <p:sldId id="268" r:id="rId14"/>
    <p:sldId id="304" r:id="rId15"/>
    <p:sldId id="269" r:id="rId16"/>
    <p:sldId id="270" r:id="rId17"/>
    <p:sldId id="271" r:id="rId18"/>
    <p:sldId id="273" r:id="rId19"/>
    <p:sldId id="274" r:id="rId20"/>
    <p:sldId id="272" r:id="rId21"/>
    <p:sldId id="275" r:id="rId22"/>
    <p:sldId id="276" r:id="rId23"/>
    <p:sldId id="278" r:id="rId24"/>
    <p:sldId id="279" r:id="rId25"/>
    <p:sldId id="280" r:id="rId26"/>
    <p:sldId id="281" r:id="rId27"/>
    <p:sldId id="277" r:id="rId28"/>
    <p:sldId id="282" r:id="rId29"/>
    <p:sldId id="283" r:id="rId30"/>
    <p:sldId id="284" r:id="rId31"/>
    <p:sldId id="286" r:id="rId32"/>
    <p:sldId id="287" r:id="rId33"/>
    <p:sldId id="288" r:id="rId34"/>
    <p:sldId id="289" r:id="rId35"/>
    <p:sldId id="290" r:id="rId36"/>
    <p:sldId id="285" r:id="rId37"/>
    <p:sldId id="291" r:id="rId38"/>
    <p:sldId id="292" r:id="rId39"/>
    <p:sldId id="293" r:id="rId40"/>
    <p:sldId id="294" r:id="rId41"/>
    <p:sldId id="296" r:id="rId42"/>
    <p:sldId id="297" r:id="rId43"/>
    <p:sldId id="298" r:id="rId44"/>
    <p:sldId id="295" r:id="rId45"/>
    <p:sldId id="299" r:id="rId46"/>
    <p:sldId id="300" r:id="rId47"/>
    <p:sldId id="301" r:id="rId48"/>
    <p:sldId id="306" r:id="rId49"/>
    <p:sldId id="302"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9853" autoAdjust="0"/>
    <p:restoredTop sz="94660"/>
  </p:normalViewPr>
  <p:slideViewPr>
    <p:cSldViewPr>
      <p:cViewPr varScale="1">
        <p:scale>
          <a:sx n="128" d="100"/>
          <a:sy n="128" d="100"/>
        </p:scale>
        <p:origin x="75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10.11.2022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ttps://pps.whatsapp.net/v/t61.24694-24/267636041_170677591952661_5513213128599002963_n.jpg?ccb=11-4&amp;oh=be3e82134a51156f09b2085b9f0104f2&amp;oe=62BA4D5C"/>
          <p:cNvPicPr>
            <a:picLocks noChangeAspect="1" noChangeArrowheads="1"/>
          </p:cNvPicPr>
          <p:nvPr userDrawn="1"/>
        </p:nvPicPr>
        <p:blipFill>
          <a:blip r:embed="rId14">
            <a:lum bright="32000"/>
          </a:blip>
          <a:stretch>
            <a:fillRect/>
          </a:stretch>
        </p:blipFill>
        <p:spPr bwMode="auto">
          <a:xfrm>
            <a:off x="2143108" y="1000108"/>
            <a:ext cx="4857784" cy="4857784"/>
          </a:xfrm>
          <a:prstGeom prst="rect">
            <a:avLst/>
          </a:prstGeom>
          <a:noFill/>
          <a:ln>
            <a:noFill/>
          </a:ln>
          <a:scene3d>
            <a:camera prst="orthographicFront"/>
            <a:lightRig rig="threePt" dir="t"/>
          </a:scene3d>
          <a:sp3d prstMaterial="translucentPowder"/>
        </p:spPr>
      </p:pic>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1Pnir5_Os10&amp;list=PLZ94uHhyx1KA72trsbKTzHWTEMwq3TBF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428596" y="357166"/>
            <a:ext cx="8501122" cy="614366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1 Başlık"/>
          <p:cNvSpPr>
            <a:spLocks noGrp="1"/>
          </p:cNvSpPr>
          <p:nvPr>
            <p:ph type="ctrTitle"/>
          </p:nvPr>
        </p:nvSpPr>
        <p:spPr>
          <a:xfrm>
            <a:off x="714348" y="4572008"/>
            <a:ext cx="7772400" cy="1100144"/>
          </a:xfrm>
        </p:spPr>
        <p:txBody>
          <a:bodyPr>
            <a:normAutofit fontScale="90000"/>
          </a:bodyPr>
          <a:lstStyle/>
          <a:p>
            <a:r>
              <a:rPr lang="tr-TR" sz="3100" dirty="0" smtClean="0"/>
              <a:t>Osman Ulubaş Kayseri Fen Lisesi</a:t>
            </a:r>
            <a:br>
              <a:rPr lang="tr-TR" sz="3100" dirty="0" smtClean="0"/>
            </a:br>
            <a:r>
              <a:rPr lang="tr-TR" sz="3600" dirty="0" smtClean="0">
                <a:solidFill>
                  <a:srgbClr val="FF0000"/>
                </a:solidFill>
              </a:rPr>
              <a:t> </a:t>
            </a:r>
            <a:r>
              <a:rPr lang="tr-TR" sz="4900" dirty="0" smtClean="0">
                <a:solidFill>
                  <a:srgbClr val="FF0000"/>
                </a:solidFill>
              </a:rPr>
              <a:t>2022 K-FLY İHA TAKIMI</a:t>
            </a:r>
            <a:endParaRPr lang="tr-TR" dirty="0">
              <a:solidFill>
                <a:srgbClr val="FF0000"/>
              </a:solidFill>
            </a:endParaRPr>
          </a:p>
        </p:txBody>
      </p:sp>
      <p:sp>
        <p:nvSpPr>
          <p:cNvPr id="3" name="2 Alt Başlık"/>
          <p:cNvSpPr>
            <a:spLocks noGrp="1"/>
          </p:cNvSpPr>
          <p:nvPr>
            <p:ph type="subTitle" idx="1"/>
          </p:nvPr>
        </p:nvSpPr>
        <p:spPr>
          <a:xfrm>
            <a:off x="1357290" y="5643578"/>
            <a:ext cx="6400800" cy="423850"/>
          </a:xfrm>
        </p:spPr>
        <p:txBody>
          <a:bodyPr>
            <a:noAutofit/>
          </a:bodyPr>
          <a:lstStyle/>
          <a:p>
            <a:r>
              <a:rPr lang="tr-TR" sz="2500" dirty="0" smtClean="0"/>
              <a:t>Başvuru Süreci, Rapor ve Yapım Aşamaları</a:t>
            </a:r>
            <a:endParaRPr lang="tr-TR" sz="2500" dirty="0"/>
          </a:p>
        </p:txBody>
      </p:sp>
      <p:pic>
        <p:nvPicPr>
          <p:cNvPr id="21506" name="Picture 2" descr="Resim1"/>
          <p:cNvPicPr>
            <a:picLocks noChangeAspect="1" noChangeArrowheads="1"/>
          </p:cNvPicPr>
          <p:nvPr/>
        </p:nvPicPr>
        <p:blipFill>
          <a:blip r:embed="rId2" cstate="print"/>
          <a:srcRect/>
          <a:stretch>
            <a:fillRect/>
          </a:stretch>
        </p:blipFill>
        <p:spPr bwMode="auto">
          <a:xfrm>
            <a:off x="3786182" y="0"/>
            <a:ext cx="1500198" cy="1500198"/>
          </a:xfrm>
          <a:prstGeom prst="rect">
            <a:avLst/>
          </a:prstGeom>
          <a:noFill/>
          <a:ln w="9525">
            <a:noFill/>
            <a:miter lim="800000"/>
            <a:headEnd/>
            <a:tailEnd/>
          </a:ln>
        </p:spPr>
      </p:pic>
      <p:pic>
        <p:nvPicPr>
          <p:cNvPr id="21507" name="Picture 3" descr="tübitak logo"/>
          <p:cNvPicPr>
            <a:picLocks noChangeAspect="1" noChangeArrowheads="1"/>
          </p:cNvPicPr>
          <p:nvPr/>
        </p:nvPicPr>
        <p:blipFill>
          <a:blip r:embed="rId3"/>
          <a:srcRect/>
          <a:stretch>
            <a:fillRect/>
          </a:stretch>
        </p:blipFill>
        <p:spPr bwMode="auto">
          <a:xfrm>
            <a:off x="5572132" y="285728"/>
            <a:ext cx="1000132" cy="1000132"/>
          </a:xfrm>
          <a:prstGeom prst="rect">
            <a:avLst/>
          </a:prstGeom>
          <a:noFill/>
          <a:ln w="9525">
            <a:noFill/>
            <a:miter lim="800000"/>
            <a:headEnd/>
            <a:tailEnd/>
          </a:ln>
        </p:spPr>
      </p:pic>
      <p:pic>
        <p:nvPicPr>
          <p:cNvPr id="21509" name="Picture 5" descr="Osman Ulubaş Kayseri Fen Lisesi Dijital Pano TV"/>
          <p:cNvPicPr>
            <a:picLocks noChangeAspect="1" noChangeArrowheads="1"/>
          </p:cNvPicPr>
          <p:nvPr/>
        </p:nvPicPr>
        <p:blipFill>
          <a:blip r:embed="rId4"/>
          <a:srcRect/>
          <a:stretch>
            <a:fillRect/>
          </a:stretch>
        </p:blipFill>
        <p:spPr bwMode="auto">
          <a:xfrm>
            <a:off x="2571736" y="285728"/>
            <a:ext cx="1000132" cy="1096851"/>
          </a:xfrm>
          <a:prstGeom prst="rect">
            <a:avLst/>
          </a:prstGeom>
          <a:noFill/>
        </p:spPr>
      </p:pic>
      <p:pic>
        <p:nvPicPr>
          <p:cNvPr id="21511" name="Picture 7" descr="https://pps.whatsapp.net/v/t61.24694-24/267636041_170677591952661_5513213128599002963_n.jpg?ccb=11-4&amp;oh=be3e82134a51156f09b2085b9f0104f2&amp;oe=62BA4D5C"/>
          <p:cNvPicPr>
            <a:picLocks noChangeAspect="1" noChangeArrowheads="1"/>
          </p:cNvPicPr>
          <p:nvPr/>
        </p:nvPicPr>
        <p:blipFill>
          <a:blip r:embed="rId5"/>
          <a:srcRect/>
          <a:stretch>
            <a:fillRect/>
          </a:stretch>
        </p:blipFill>
        <p:spPr bwMode="auto">
          <a:xfrm>
            <a:off x="3071802" y="1357298"/>
            <a:ext cx="3071833" cy="3071834"/>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Kuyruk tipi, Kanat şekli ve Motor yerleşimi</a:t>
            </a:r>
            <a:endParaRPr lang="tr-TR" dirty="0">
              <a:solidFill>
                <a:srgbClr val="FF0000"/>
              </a:solidFill>
            </a:endParaRPr>
          </a:p>
        </p:txBody>
      </p:sp>
      <p:sp>
        <p:nvSpPr>
          <p:cNvPr id="3" name="2 İçerik Yer Tutucusu"/>
          <p:cNvSpPr>
            <a:spLocks noGrp="1"/>
          </p:cNvSpPr>
          <p:nvPr>
            <p:ph idx="1"/>
          </p:nvPr>
        </p:nvSpPr>
        <p:spPr>
          <a:xfrm>
            <a:off x="428596" y="2428868"/>
            <a:ext cx="8258204" cy="3697295"/>
          </a:xfrm>
        </p:spPr>
        <p:txBody>
          <a:bodyPr>
            <a:normAutofit/>
          </a:bodyPr>
          <a:lstStyle/>
          <a:p>
            <a:r>
              <a:rPr lang="tr-TR" sz="2500" dirty="0" smtClean="0"/>
              <a:t>Kanat sayısı seçiminde olduğu gibi bu bölümde de malzemelerin nerede bulunduğu, ağırlıkları, özellikleri, boyutları vb. ile ilgili detaylı bilgi verilir ve neden seçildikleri açıklanır. Aynı şekilde seçilebilecek olası malzemelerin de bilgileri ve avantajları verilir.</a:t>
            </a:r>
            <a:endParaRPr lang="tr-TR" sz="25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Boyutsal Parametreler</a:t>
            </a:r>
            <a:endParaRPr lang="tr-TR" dirty="0">
              <a:solidFill>
                <a:srgbClr val="FF0000"/>
              </a:solidFill>
            </a:endParaRPr>
          </a:p>
        </p:txBody>
      </p:sp>
      <p:sp>
        <p:nvSpPr>
          <p:cNvPr id="3" name="2 İçerik Yer Tutucusu"/>
          <p:cNvSpPr>
            <a:spLocks noGrp="1"/>
          </p:cNvSpPr>
          <p:nvPr>
            <p:ph idx="1"/>
          </p:nvPr>
        </p:nvSpPr>
        <p:spPr>
          <a:xfrm>
            <a:off x="428596" y="2714620"/>
            <a:ext cx="8258204" cy="3411543"/>
          </a:xfrm>
        </p:spPr>
        <p:txBody>
          <a:bodyPr>
            <a:normAutofit/>
          </a:bodyPr>
          <a:lstStyle/>
          <a:p>
            <a:r>
              <a:rPr lang="tr-TR" sz="2500" dirty="0" smtClean="0"/>
              <a:t> Bu bölümde aracın sahip olacağı parçaların ve gövdenin ölçüleri, büyüklükleri vb. hakkında detaylı bilgi verilir.</a:t>
            </a:r>
            <a:endParaRPr lang="tr-TR" sz="2500"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Gövde Ve Mekanik sistemler</a:t>
            </a:r>
            <a:endParaRPr lang="tr-TR" dirty="0">
              <a:solidFill>
                <a:srgbClr val="FF0000"/>
              </a:solidFill>
            </a:endParaRPr>
          </a:p>
        </p:txBody>
      </p:sp>
      <p:sp>
        <p:nvSpPr>
          <p:cNvPr id="3" name="2 İçerik Yer Tutucusu"/>
          <p:cNvSpPr>
            <a:spLocks noGrp="1"/>
          </p:cNvSpPr>
          <p:nvPr>
            <p:ph idx="1"/>
          </p:nvPr>
        </p:nvSpPr>
        <p:spPr>
          <a:xfrm>
            <a:off x="500034" y="2428868"/>
            <a:ext cx="8186766" cy="3697295"/>
          </a:xfrm>
        </p:spPr>
        <p:txBody>
          <a:bodyPr>
            <a:normAutofit/>
          </a:bodyPr>
          <a:lstStyle/>
          <a:p>
            <a:r>
              <a:rPr lang="tr-TR" sz="2500" dirty="0" smtClean="0"/>
              <a:t>Aracın gövde malzemesi, üretim şekli, hareketli parçalar hakkında detaylı bilgiler, kullanılacak malzeme ve özellikleri, kullanılan malzemelerin neden tercih edildiği gibi bilgilere yer verilir.</a:t>
            </a:r>
            <a:endParaRPr lang="tr-TR" sz="25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Görev Mekanizması Sistemi</a:t>
            </a:r>
            <a:endParaRPr lang="tr-TR" dirty="0">
              <a:solidFill>
                <a:srgbClr val="FF0000"/>
              </a:solidFill>
            </a:endParaRPr>
          </a:p>
        </p:txBody>
      </p:sp>
      <p:sp>
        <p:nvSpPr>
          <p:cNvPr id="3" name="2 İçerik Yer Tutucusu"/>
          <p:cNvSpPr>
            <a:spLocks noGrp="1"/>
          </p:cNvSpPr>
          <p:nvPr>
            <p:ph idx="1"/>
          </p:nvPr>
        </p:nvSpPr>
        <p:spPr>
          <a:xfrm>
            <a:off x="500034" y="2500306"/>
            <a:ext cx="8186766" cy="3625857"/>
          </a:xfrm>
        </p:spPr>
        <p:txBody>
          <a:bodyPr>
            <a:normAutofit/>
          </a:bodyPr>
          <a:lstStyle/>
          <a:p>
            <a:r>
              <a:rPr lang="tr-TR" sz="2500" dirty="0" smtClean="0"/>
              <a:t>Bu bölümde verilen görevin nasıl gerçekleştirileceği, uçağın içine konulacak mekanizmanın ne gibi avantaj ve özelliklere sahip olduğu belirtilir. Tasarımı ve görevi nasıl yerine getireceği </a:t>
            </a:r>
            <a:r>
              <a:rPr lang="tr-TR" sz="2500" dirty="0" err="1" smtClean="0"/>
              <a:t>açıklanır.K-FLy</a:t>
            </a:r>
            <a:r>
              <a:rPr lang="tr-TR" sz="2500" dirty="0" smtClean="0"/>
              <a:t> takımı tasarımı şu şekildedir.</a:t>
            </a:r>
            <a:endParaRPr lang="tr-TR" sz="25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6632"/>
            <a:ext cx="9036496" cy="6624736"/>
          </a:xfrm>
        </p:spPr>
      </p:pic>
      <p:sp>
        <p:nvSpPr>
          <p:cNvPr id="7" name="Metin kutusu 6"/>
          <p:cNvSpPr txBox="1"/>
          <p:nvPr/>
        </p:nvSpPr>
        <p:spPr>
          <a:xfrm>
            <a:off x="683568" y="6093296"/>
            <a:ext cx="2088232" cy="369332"/>
          </a:xfrm>
          <a:prstGeom prst="rect">
            <a:avLst/>
          </a:prstGeom>
          <a:noFill/>
        </p:spPr>
        <p:txBody>
          <a:bodyPr wrap="square" rtlCol="0">
            <a:spAutoFit/>
          </a:bodyPr>
          <a:lstStyle/>
          <a:p>
            <a:r>
              <a:rPr lang="tr-TR" sz="1200" dirty="0" smtClean="0"/>
              <a:t>K-FLY takımına aittir</a:t>
            </a:r>
            <a:r>
              <a:rPr lang="tr-TR" dirty="0" smtClean="0"/>
              <a:t>.</a:t>
            </a:r>
            <a:endParaRPr lang="tr-TR" dirty="0"/>
          </a:p>
        </p:txBody>
      </p:sp>
      <p:sp>
        <p:nvSpPr>
          <p:cNvPr id="8" name="7 Metin kutusu"/>
          <p:cNvSpPr txBox="1"/>
          <p:nvPr/>
        </p:nvSpPr>
        <p:spPr>
          <a:xfrm>
            <a:off x="6215074" y="5429264"/>
            <a:ext cx="1143008" cy="307777"/>
          </a:xfrm>
          <a:prstGeom prst="rect">
            <a:avLst/>
          </a:prstGeom>
          <a:solidFill>
            <a:schemeClr val="bg1"/>
          </a:solidFill>
        </p:spPr>
        <p:txBody>
          <a:bodyPr wrap="square" rtlCol="0">
            <a:spAutoFit/>
          </a:bodyPr>
          <a:lstStyle/>
          <a:p>
            <a:r>
              <a:rPr lang="tr-TR" sz="1400" dirty="0" smtClean="0"/>
              <a:t>Ömer Güneri</a:t>
            </a:r>
            <a:endParaRPr lang="tr-TR" sz="1400" dirty="0"/>
          </a:p>
        </p:txBody>
      </p:sp>
    </p:spTree>
    <p:extLst>
      <p:ext uri="{BB962C8B-B14F-4D97-AF65-F5344CB8AC3E}">
        <p14:creationId xmlns:p14="http://schemas.microsoft.com/office/powerpoint/2010/main" val="104378789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Elektrik Elektronik Ve Uçuş Kontrol Sistemleri</a:t>
            </a:r>
            <a:endParaRPr lang="tr-TR" dirty="0">
              <a:solidFill>
                <a:srgbClr val="FF0000"/>
              </a:solidFill>
            </a:endParaRPr>
          </a:p>
        </p:txBody>
      </p:sp>
      <p:sp>
        <p:nvSpPr>
          <p:cNvPr id="3" name="2 İçerik Yer Tutucusu"/>
          <p:cNvSpPr>
            <a:spLocks noGrp="1"/>
          </p:cNvSpPr>
          <p:nvPr>
            <p:ph idx="1"/>
          </p:nvPr>
        </p:nvSpPr>
        <p:spPr>
          <a:xfrm>
            <a:off x="428596" y="2357430"/>
            <a:ext cx="8258204" cy="3768733"/>
          </a:xfrm>
        </p:spPr>
        <p:txBody>
          <a:bodyPr>
            <a:normAutofit/>
          </a:bodyPr>
          <a:lstStyle/>
          <a:p>
            <a:r>
              <a:rPr lang="tr-TR" sz="2500" dirty="0"/>
              <a:t>Bu bölümde kullanılacak olan Pil</a:t>
            </a:r>
            <a:r>
              <a:rPr lang="tr-TR" sz="2500" dirty="0" smtClean="0"/>
              <a:t>, ESC, Motor, Alıcı, Uçak </a:t>
            </a:r>
            <a:r>
              <a:rPr lang="tr-TR" sz="2500" dirty="0"/>
              <a:t>k</a:t>
            </a:r>
            <a:r>
              <a:rPr lang="tr-TR" sz="2500" dirty="0" smtClean="0"/>
              <a:t>artı, sigorta, akım </a:t>
            </a:r>
            <a:r>
              <a:rPr lang="tr-TR" sz="2500" dirty="0"/>
              <a:t>kesici vb. elektronik parçaların seçimi </a:t>
            </a:r>
            <a:r>
              <a:rPr lang="tr-TR" sz="2500" dirty="0" smtClean="0"/>
              <a:t>yapılır </a:t>
            </a:r>
            <a:r>
              <a:rPr lang="tr-TR" sz="2500" dirty="0"/>
              <a:t>ve neden seçildiği kısaca anlatılır. </a:t>
            </a:r>
            <a:r>
              <a:rPr lang="tr-TR" sz="2400" dirty="0"/>
              <a:t>Bu parçaların nasıl </a:t>
            </a:r>
            <a:r>
              <a:rPr lang="tr-TR" sz="2400" dirty="0" smtClean="0"/>
              <a:t>seçildiğini</a:t>
            </a:r>
            <a:r>
              <a:rPr lang="tr-TR" sz="1000" dirty="0" smtClean="0"/>
              <a:t> </a:t>
            </a:r>
            <a:r>
              <a:rPr lang="tr-TR" sz="2400" dirty="0" smtClean="0">
                <a:solidFill>
                  <a:srgbClr val="FF0000"/>
                </a:solidFill>
              </a:rPr>
              <a:t>TÜBİTAK Bilim </a:t>
            </a:r>
            <a:r>
              <a:rPr lang="tr-TR" sz="2400" dirty="0">
                <a:solidFill>
                  <a:srgbClr val="FF0000"/>
                </a:solidFill>
              </a:rPr>
              <a:t>G</a:t>
            </a:r>
            <a:r>
              <a:rPr lang="tr-TR" sz="2400" dirty="0" smtClean="0">
                <a:solidFill>
                  <a:srgbClr val="FF0000"/>
                </a:solidFill>
              </a:rPr>
              <a:t>enç</a:t>
            </a:r>
            <a:r>
              <a:rPr lang="tr-TR" sz="2400" dirty="0" smtClean="0"/>
              <a:t> Youtube kanalının </a:t>
            </a:r>
            <a:r>
              <a:rPr lang="tr-TR" sz="1200" dirty="0" smtClean="0">
                <a:hlinkClick r:id="rId2"/>
              </a:rPr>
              <a:t>https</a:t>
            </a:r>
            <a:r>
              <a:rPr lang="tr-TR" sz="1200" dirty="0">
                <a:hlinkClick r:id="rId2"/>
              </a:rPr>
              <a:t>://www.youtube.com/watch?v=1Pnir5_Os10&amp;list=PLZ94uHhyx1KA72trsbKTzHWTEMwq3TBF0</a:t>
            </a:r>
            <a:r>
              <a:rPr lang="tr-TR" sz="1200" dirty="0"/>
              <a:t>  </a:t>
            </a:r>
            <a:r>
              <a:rPr lang="tr-TR" sz="2500" dirty="0"/>
              <a:t>adresinden ve </a:t>
            </a:r>
            <a:r>
              <a:rPr lang="tr-TR" sz="2500" dirty="0" err="1">
                <a:solidFill>
                  <a:srgbClr val="FF0000"/>
                </a:solidFill>
              </a:rPr>
              <a:t>eCalc</a:t>
            </a:r>
            <a:r>
              <a:rPr lang="tr-TR" sz="2500" dirty="0"/>
              <a:t> sitesinden ulaşabilirsiniz.</a:t>
            </a:r>
          </a:p>
          <a:p>
            <a:endParaRPr lang="tr-TR" sz="25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İtki ve Taşıma Hesapları</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500" dirty="0" smtClean="0"/>
              <a:t>Bu bölümde uçağın sahip olduğu parçaların İHA üzerindeki güç tüketimi ve özellikleri ile ilgili bilgiler verilir. Hesaplamalar ile ilgili bilgiler verilir ve İHA ‘nın denge durumu açıklanır.</a:t>
            </a:r>
            <a:endParaRPr lang="tr-TR" sz="2500" dirty="0"/>
          </a:p>
        </p:txBody>
      </p:sp>
      <p:pic>
        <p:nvPicPr>
          <p:cNvPr id="7170" name="Picture 2"/>
          <p:cNvPicPr>
            <a:picLocks noChangeAspect="1" noChangeArrowheads="1"/>
          </p:cNvPicPr>
          <p:nvPr/>
        </p:nvPicPr>
        <p:blipFill>
          <a:blip r:embed="rId2"/>
          <a:srcRect l="28550" t="16601" r="31918" b="24126"/>
          <a:stretch>
            <a:fillRect/>
          </a:stretch>
        </p:blipFill>
        <p:spPr bwMode="auto">
          <a:xfrm>
            <a:off x="2071670" y="3304947"/>
            <a:ext cx="4214842" cy="3553053"/>
          </a:xfrm>
          <a:prstGeom prst="rect">
            <a:avLst/>
          </a:prstGeom>
          <a:noFill/>
          <a:ln w="9525">
            <a:noFill/>
            <a:miter lim="800000"/>
            <a:headEnd/>
            <a:tailEnd/>
          </a:ln>
          <a:effectLst/>
        </p:spPr>
      </p:pic>
      <p:sp>
        <p:nvSpPr>
          <p:cNvPr id="5" name="4 Dikdörtgen"/>
          <p:cNvSpPr/>
          <p:nvPr/>
        </p:nvSpPr>
        <p:spPr>
          <a:xfrm>
            <a:off x="3214678" y="3286124"/>
            <a:ext cx="642942" cy="1571636"/>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3786182" y="3571876"/>
            <a:ext cx="1785950" cy="2071702"/>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3929058" y="5929306"/>
            <a:ext cx="1000132" cy="928694"/>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Görsel Tasarım </a:t>
            </a:r>
            <a:r>
              <a:rPr lang="tr-TR" dirty="0" err="1" smtClean="0">
                <a:solidFill>
                  <a:srgbClr val="FF0000"/>
                </a:solidFill>
              </a:rPr>
              <a:t>Kanfigürasyonu</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500" dirty="0" smtClean="0"/>
              <a:t>Uçağın genel görünümü gösterilir. </a:t>
            </a:r>
            <a:r>
              <a:rPr lang="tr-TR" sz="2500" dirty="0"/>
              <a:t>Kullandığımız uygulamalar ise </a:t>
            </a:r>
            <a:r>
              <a:rPr lang="tr-TR" sz="2500" dirty="0" err="1"/>
              <a:t>Autodesk</a:t>
            </a:r>
            <a:r>
              <a:rPr lang="tr-TR" sz="2500" dirty="0"/>
              <a:t> </a:t>
            </a:r>
            <a:r>
              <a:rPr lang="tr-TR" sz="2500" dirty="0" err="1"/>
              <a:t>Fusion</a:t>
            </a:r>
            <a:r>
              <a:rPr lang="tr-TR" sz="2500" dirty="0"/>
              <a:t> 360 ve </a:t>
            </a:r>
            <a:r>
              <a:rPr lang="tr-TR" sz="2500" dirty="0" err="1"/>
              <a:t>Autocad</a:t>
            </a:r>
            <a:r>
              <a:rPr lang="tr-TR" sz="2500" dirty="0"/>
              <a:t> uygulamalarıdır</a:t>
            </a:r>
          </a:p>
        </p:txBody>
      </p:sp>
      <p:pic>
        <p:nvPicPr>
          <p:cNvPr id="8194" name="Picture 2"/>
          <p:cNvPicPr>
            <a:picLocks noChangeAspect="1" noChangeArrowheads="1"/>
          </p:cNvPicPr>
          <p:nvPr/>
        </p:nvPicPr>
        <p:blipFill>
          <a:blip r:embed="rId2"/>
          <a:srcRect l="31296" t="42968" r="51683" b="34571"/>
          <a:stretch>
            <a:fillRect/>
          </a:stretch>
        </p:blipFill>
        <p:spPr bwMode="auto">
          <a:xfrm>
            <a:off x="1835696" y="2708920"/>
            <a:ext cx="5072066" cy="334523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Rapor Düzeni İle İlgili Dikkat Edilmesi Gereken Hususlar:</a:t>
            </a:r>
            <a:endParaRPr lang="tr-TR" dirty="0">
              <a:solidFill>
                <a:srgbClr val="FF0000"/>
              </a:solidFill>
            </a:endParaRPr>
          </a:p>
        </p:txBody>
      </p:sp>
      <p:sp>
        <p:nvSpPr>
          <p:cNvPr id="3" name="2 İçerik Yer Tutucusu"/>
          <p:cNvSpPr>
            <a:spLocks noGrp="1"/>
          </p:cNvSpPr>
          <p:nvPr>
            <p:ph idx="1"/>
          </p:nvPr>
        </p:nvSpPr>
        <p:spPr>
          <a:xfrm>
            <a:off x="428596" y="1928802"/>
            <a:ext cx="8258204" cy="4714908"/>
          </a:xfrm>
        </p:spPr>
        <p:txBody>
          <a:bodyPr>
            <a:normAutofit/>
          </a:bodyPr>
          <a:lstStyle/>
          <a:p>
            <a:r>
              <a:rPr lang="en-US" sz="2000" dirty="0" err="1" smtClean="0"/>
              <a:t>Rapor</a:t>
            </a:r>
            <a:r>
              <a:rPr lang="en-US" sz="2000" dirty="0" smtClean="0"/>
              <a:t>, </a:t>
            </a:r>
            <a:r>
              <a:rPr lang="en-US" sz="2000" dirty="0" err="1" smtClean="0"/>
              <a:t>Türkçe</a:t>
            </a:r>
            <a:r>
              <a:rPr lang="en-US" sz="2000" dirty="0" smtClean="0"/>
              <a:t> olarak </a:t>
            </a:r>
            <a:r>
              <a:rPr lang="en-US" sz="2000" dirty="0" err="1" smtClean="0"/>
              <a:t>hazırlanır</a:t>
            </a:r>
            <a:r>
              <a:rPr lang="en-US" sz="2000" dirty="0" smtClean="0"/>
              <a:t>. PDF </a:t>
            </a:r>
            <a:r>
              <a:rPr lang="en-US" sz="2000" dirty="0" err="1" smtClean="0"/>
              <a:t>formatında</a:t>
            </a:r>
            <a:r>
              <a:rPr lang="en-US" sz="2000" dirty="0" smtClean="0"/>
              <a:t> </a:t>
            </a:r>
            <a:r>
              <a:rPr lang="en-US" sz="2000" dirty="0" err="1" smtClean="0"/>
              <a:t>sisteme</a:t>
            </a:r>
            <a:r>
              <a:rPr lang="en-US" sz="2000" dirty="0" smtClean="0"/>
              <a:t> </a:t>
            </a:r>
            <a:r>
              <a:rPr lang="en-US" sz="2000" dirty="0" err="1" smtClean="0"/>
              <a:t>yüklenir</a:t>
            </a:r>
            <a:r>
              <a:rPr lang="en-US" sz="2000" dirty="0" smtClean="0"/>
              <a:t>. </a:t>
            </a:r>
            <a:endParaRPr lang="tr-TR" sz="2000" dirty="0" smtClean="0"/>
          </a:p>
          <a:p>
            <a:pPr lvl="0"/>
            <a:r>
              <a:rPr lang="en-US" sz="2000" dirty="0" err="1" smtClean="0"/>
              <a:t>Yazı</a:t>
            </a:r>
            <a:r>
              <a:rPr lang="en-US" sz="2000" dirty="0" smtClean="0"/>
              <a:t>, </a:t>
            </a:r>
            <a:r>
              <a:rPr lang="en-US" sz="2000" dirty="0" err="1" smtClean="0"/>
              <a:t>tablo</a:t>
            </a:r>
            <a:r>
              <a:rPr lang="en-US" sz="2000" dirty="0" smtClean="0"/>
              <a:t> </a:t>
            </a:r>
            <a:r>
              <a:rPr lang="en-US" sz="2000" dirty="0" err="1" smtClean="0"/>
              <a:t>bilgileri</a:t>
            </a:r>
            <a:r>
              <a:rPr lang="en-US" sz="2000" dirty="0" smtClean="0"/>
              <a:t> ve </a:t>
            </a:r>
            <a:r>
              <a:rPr lang="en-US" sz="2000" dirty="0" err="1" smtClean="0"/>
              <a:t>formüller</a:t>
            </a:r>
            <a:r>
              <a:rPr lang="en-US" sz="2000" dirty="0" smtClean="0"/>
              <a:t> </a:t>
            </a:r>
            <a:r>
              <a:rPr lang="en-US" sz="2000" u="sng" dirty="0" smtClean="0"/>
              <a:t>Arial </a:t>
            </a:r>
            <a:r>
              <a:rPr lang="en-US" sz="2000" u="sng" dirty="0" err="1" smtClean="0"/>
              <a:t>metin</a:t>
            </a:r>
            <a:r>
              <a:rPr lang="en-US" sz="2000" u="sng" dirty="0" smtClean="0"/>
              <a:t> ve 11 </a:t>
            </a:r>
            <a:r>
              <a:rPr lang="en-US" sz="2000" u="sng" dirty="0" err="1" smtClean="0"/>
              <a:t>punto</a:t>
            </a:r>
            <a:r>
              <a:rPr lang="en-US" sz="2000" dirty="0" smtClean="0"/>
              <a:t> </a:t>
            </a:r>
            <a:r>
              <a:rPr lang="en-US" sz="2000" dirty="0" err="1" smtClean="0"/>
              <a:t>büyüklüğünde</a:t>
            </a:r>
            <a:r>
              <a:rPr lang="en-US" sz="2000" dirty="0" smtClean="0"/>
              <a:t> </a:t>
            </a:r>
            <a:r>
              <a:rPr lang="en-US" sz="2000" dirty="0" err="1" smtClean="0"/>
              <a:t>olur</a:t>
            </a:r>
            <a:r>
              <a:rPr lang="en-US" sz="2000" dirty="0" smtClean="0"/>
              <a:t>,</a:t>
            </a:r>
            <a:endParaRPr lang="tr-TR" sz="2000" dirty="0" smtClean="0"/>
          </a:p>
          <a:p>
            <a:pPr lvl="0"/>
            <a:r>
              <a:rPr lang="en-US" sz="2000" dirty="0" err="1" smtClean="0"/>
              <a:t>Sayfa</a:t>
            </a:r>
            <a:r>
              <a:rPr lang="en-US" sz="2000" dirty="0" smtClean="0"/>
              <a:t> </a:t>
            </a:r>
            <a:r>
              <a:rPr lang="en-US" sz="2000" u="sng" dirty="0" smtClean="0"/>
              <a:t>A4 </a:t>
            </a:r>
            <a:r>
              <a:rPr lang="en-US" sz="2000" u="sng" dirty="0" err="1" smtClean="0"/>
              <a:t>boyutlarında</a:t>
            </a:r>
            <a:r>
              <a:rPr lang="en-US" sz="2000" u="sng" dirty="0" smtClean="0"/>
              <a:t> </a:t>
            </a:r>
            <a:r>
              <a:rPr lang="en-US" sz="2000" u="sng" dirty="0" err="1" smtClean="0"/>
              <a:t>dikey</a:t>
            </a:r>
            <a:r>
              <a:rPr lang="en-US" sz="2000" dirty="0" smtClean="0"/>
              <a:t> olarak </a:t>
            </a:r>
            <a:r>
              <a:rPr lang="en-US" sz="2000" dirty="0" err="1" smtClean="0"/>
              <a:t>kullanılır</a:t>
            </a:r>
            <a:r>
              <a:rPr lang="en-US" sz="2000" dirty="0" smtClean="0"/>
              <a:t>, (</a:t>
            </a:r>
            <a:r>
              <a:rPr lang="en-US" sz="2000" dirty="0" err="1" smtClean="0"/>
              <a:t>iş</a:t>
            </a:r>
            <a:r>
              <a:rPr lang="en-US" sz="2000" dirty="0" smtClean="0"/>
              <a:t> </a:t>
            </a:r>
            <a:r>
              <a:rPr lang="en-US" sz="2000" dirty="0" err="1" smtClean="0"/>
              <a:t>akış</a:t>
            </a:r>
            <a:r>
              <a:rPr lang="en-US" sz="2000" dirty="0" smtClean="0"/>
              <a:t> </a:t>
            </a:r>
            <a:r>
              <a:rPr lang="en-US" sz="2000" dirty="0" err="1" smtClean="0"/>
              <a:t>çizelgesi</a:t>
            </a:r>
            <a:r>
              <a:rPr lang="en-US" sz="2000" dirty="0" smtClean="0"/>
              <a:t>, </a:t>
            </a:r>
            <a:r>
              <a:rPr lang="en-US" sz="2000" dirty="0" err="1" smtClean="0"/>
              <a:t>devre</a:t>
            </a:r>
            <a:r>
              <a:rPr lang="en-US" sz="2000" dirty="0" smtClean="0"/>
              <a:t> </a:t>
            </a:r>
            <a:r>
              <a:rPr lang="en-US" sz="2000" dirty="0" err="1" smtClean="0"/>
              <a:t>şeması</a:t>
            </a:r>
            <a:r>
              <a:rPr lang="en-US" sz="2000" dirty="0" smtClean="0"/>
              <a:t> </a:t>
            </a:r>
            <a:r>
              <a:rPr lang="en-US" sz="2000" dirty="0" err="1" smtClean="0"/>
              <a:t>sayfası</a:t>
            </a:r>
            <a:r>
              <a:rPr lang="en-US" sz="2000" dirty="0" smtClean="0"/>
              <a:t> </a:t>
            </a:r>
            <a:r>
              <a:rPr lang="en-US" sz="2000" dirty="0" err="1" smtClean="0"/>
              <a:t>yatay</a:t>
            </a:r>
            <a:r>
              <a:rPr lang="en-US" sz="2000" dirty="0" smtClean="0"/>
              <a:t> olarak </a:t>
            </a:r>
            <a:r>
              <a:rPr lang="en-US" sz="2000" dirty="0" err="1" smtClean="0"/>
              <a:t>kullanılabilir</a:t>
            </a:r>
            <a:r>
              <a:rPr lang="en-US" sz="2000" dirty="0" smtClean="0"/>
              <a:t>.), </a:t>
            </a:r>
            <a:endParaRPr lang="tr-TR" sz="2000" dirty="0" smtClean="0"/>
          </a:p>
          <a:p>
            <a:pPr lvl="0"/>
            <a:r>
              <a:rPr lang="en-US" sz="2000" dirty="0" err="1" smtClean="0"/>
              <a:t>Satır</a:t>
            </a:r>
            <a:r>
              <a:rPr lang="en-US" sz="2000" dirty="0" smtClean="0"/>
              <a:t> </a:t>
            </a:r>
            <a:r>
              <a:rPr lang="en-US" sz="2000" dirty="0" err="1" smtClean="0"/>
              <a:t>aralıkları</a:t>
            </a:r>
            <a:r>
              <a:rPr lang="en-US" sz="2000" dirty="0" smtClean="0"/>
              <a:t> </a:t>
            </a:r>
            <a:r>
              <a:rPr lang="en-US" sz="2000" u="sng" dirty="0" smtClean="0"/>
              <a:t>1.5 </a:t>
            </a:r>
            <a:r>
              <a:rPr lang="en-US" sz="2000" u="sng" dirty="0" err="1" smtClean="0"/>
              <a:t>satır</a:t>
            </a:r>
            <a:r>
              <a:rPr lang="en-US" sz="2000" dirty="0" smtClean="0"/>
              <a:t> olarak </a:t>
            </a:r>
            <a:r>
              <a:rPr lang="en-US" sz="2000" dirty="0" err="1" smtClean="0"/>
              <a:t>düzenlenir</a:t>
            </a:r>
            <a:r>
              <a:rPr lang="en-US" sz="2000" dirty="0" smtClean="0"/>
              <a:t>, </a:t>
            </a:r>
            <a:r>
              <a:rPr lang="en-US" sz="2000" dirty="0" err="1" smtClean="0"/>
              <a:t>sayfa</a:t>
            </a:r>
            <a:r>
              <a:rPr lang="en-US" sz="2000" dirty="0" smtClean="0"/>
              <a:t> </a:t>
            </a:r>
            <a:r>
              <a:rPr lang="en-US" sz="2000" dirty="0" err="1" smtClean="0"/>
              <a:t>sağ</a:t>
            </a:r>
            <a:r>
              <a:rPr lang="en-US" sz="2000" dirty="0" smtClean="0"/>
              <a:t>, sol, </a:t>
            </a:r>
            <a:r>
              <a:rPr lang="en-US" sz="2000" dirty="0" err="1" smtClean="0"/>
              <a:t>üst</a:t>
            </a:r>
            <a:r>
              <a:rPr lang="en-US" sz="2000" dirty="0" smtClean="0"/>
              <a:t> ve alt </a:t>
            </a:r>
            <a:r>
              <a:rPr lang="en-US" sz="2000" dirty="0" err="1" smtClean="0"/>
              <a:t>kenar</a:t>
            </a:r>
            <a:r>
              <a:rPr lang="en-US" sz="2000" dirty="0" smtClean="0"/>
              <a:t> </a:t>
            </a:r>
            <a:r>
              <a:rPr lang="en-US" sz="2000" dirty="0" err="1" smtClean="0"/>
              <a:t>mesafeleri</a:t>
            </a:r>
            <a:r>
              <a:rPr lang="en-US" sz="2000" dirty="0" smtClean="0"/>
              <a:t> </a:t>
            </a:r>
            <a:r>
              <a:rPr lang="en-US" sz="2000" u="sng" dirty="0" smtClean="0"/>
              <a:t>2,5 cm (0.984 </a:t>
            </a:r>
            <a:r>
              <a:rPr lang="en-US" sz="2000" u="sng" dirty="0" err="1" smtClean="0"/>
              <a:t>inç</a:t>
            </a:r>
            <a:r>
              <a:rPr lang="en-US" sz="2000" u="sng" dirty="0" smtClean="0"/>
              <a:t>)</a:t>
            </a:r>
            <a:r>
              <a:rPr lang="en-US" sz="2000" b="1" dirty="0" smtClean="0"/>
              <a:t>  </a:t>
            </a:r>
            <a:r>
              <a:rPr lang="en-US" sz="2000" dirty="0" err="1" smtClean="0"/>
              <a:t>olur</a:t>
            </a:r>
            <a:r>
              <a:rPr lang="en-US" sz="2000" dirty="0" smtClean="0"/>
              <a:t>,</a:t>
            </a:r>
            <a:endParaRPr lang="tr-TR" sz="2000" dirty="0" smtClean="0"/>
          </a:p>
          <a:p>
            <a:pPr lvl="0"/>
            <a:r>
              <a:rPr lang="en-US" sz="2000" dirty="0" err="1" smtClean="0"/>
              <a:t>Şekil</a:t>
            </a:r>
            <a:r>
              <a:rPr lang="en-US" sz="2000" dirty="0" smtClean="0"/>
              <a:t> </a:t>
            </a:r>
            <a:r>
              <a:rPr lang="en-US" sz="2000" dirty="0" err="1" smtClean="0"/>
              <a:t>büyüklükleri</a:t>
            </a:r>
            <a:r>
              <a:rPr lang="en-US" sz="2000" dirty="0" smtClean="0"/>
              <a:t>, </a:t>
            </a:r>
            <a:r>
              <a:rPr lang="en-US" sz="2000" dirty="0" err="1" smtClean="0"/>
              <a:t>verilen</a:t>
            </a:r>
            <a:r>
              <a:rPr lang="en-US" sz="2000" dirty="0" smtClean="0"/>
              <a:t> </a:t>
            </a:r>
            <a:r>
              <a:rPr lang="en-US" sz="2000" dirty="0" err="1" smtClean="0"/>
              <a:t>bilgi</a:t>
            </a:r>
            <a:r>
              <a:rPr lang="en-US" sz="2000" dirty="0" smtClean="0"/>
              <a:t> ve </a:t>
            </a:r>
            <a:r>
              <a:rPr lang="en-US" sz="2000" dirty="0" err="1" smtClean="0"/>
              <a:t>detaylar</a:t>
            </a:r>
            <a:r>
              <a:rPr lang="en-US" sz="2000" dirty="0" smtClean="0"/>
              <a:t> </a:t>
            </a:r>
            <a:r>
              <a:rPr lang="en-US" sz="2000" dirty="0" err="1" smtClean="0"/>
              <a:t>herhangi</a:t>
            </a:r>
            <a:r>
              <a:rPr lang="en-US" sz="2000" dirty="0" smtClean="0"/>
              <a:t> bir </a:t>
            </a:r>
            <a:r>
              <a:rPr lang="en-US" sz="2000" dirty="0" err="1" smtClean="0"/>
              <a:t>büyütme</a:t>
            </a:r>
            <a:r>
              <a:rPr lang="en-US" sz="2000" dirty="0" smtClean="0"/>
              <a:t> </a:t>
            </a:r>
            <a:r>
              <a:rPr lang="en-US" sz="2000" dirty="0" err="1" smtClean="0"/>
              <a:t>işlemine</a:t>
            </a:r>
            <a:r>
              <a:rPr lang="en-US" sz="2000" dirty="0" smtClean="0"/>
              <a:t> </a:t>
            </a:r>
            <a:r>
              <a:rPr lang="en-US" sz="2000" dirty="0" err="1" smtClean="0"/>
              <a:t>gerek</a:t>
            </a:r>
            <a:r>
              <a:rPr lang="en-US" sz="2000" dirty="0" smtClean="0"/>
              <a:t> </a:t>
            </a:r>
            <a:r>
              <a:rPr lang="en-US" sz="2000" dirty="0" err="1" smtClean="0"/>
              <a:t>olmadan</a:t>
            </a:r>
            <a:r>
              <a:rPr lang="en-US" sz="2000" dirty="0" smtClean="0"/>
              <a:t> </a:t>
            </a:r>
            <a:r>
              <a:rPr lang="en-US" sz="2000" dirty="0" err="1" smtClean="0"/>
              <a:t>okunabilir</a:t>
            </a:r>
            <a:r>
              <a:rPr lang="en-US" sz="2000" dirty="0" smtClean="0"/>
              <a:t> </a:t>
            </a:r>
            <a:r>
              <a:rPr lang="en-US" sz="2000" dirty="0" err="1" smtClean="0"/>
              <a:t>olmalıdır</a:t>
            </a:r>
            <a:r>
              <a:rPr lang="en-US" sz="2000" dirty="0" smtClean="0"/>
              <a:t>.</a:t>
            </a:r>
            <a:endParaRPr lang="tr-TR" sz="2000" dirty="0" smtClean="0"/>
          </a:p>
          <a:p>
            <a:pPr lvl="0"/>
            <a:r>
              <a:rPr lang="en-US" sz="2000" dirty="0" err="1" smtClean="0"/>
              <a:t>Kapak</a:t>
            </a:r>
            <a:r>
              <a:rPr lang="en-US" sz="2000" dirty="0" smtClean="0"/>
              <a:t> </a:t>
            </a:r>
            <a:r>
              <a:rPr lang="en-US" sz="2000" dirty="0" err="1" smtClean="0"/>
              <a:t>sayfası</a:t>
            </a:r>
            <a:r>
              <a:rPr lang="en-US" sz="2000" dirty="0" smtClean="0"/>
              <a:t>, </a:t>
            </a:r>
            <a:r>
              <a:rPr lang="en-US" sz="2000" dirty="0" err="1" smtClean="0"/>
              <a:t>içindekiler</a:t>
            </a:r>
            <a:r>
              <a:rPr lang="en-US" sz="2000" dirty="0" smtClean="0"/>
              <a:t> ve </a:t>
            </a:r>
            <a:r>
              <a:rPr lang="en-US" sz="2000" dirty="0" err="1" smtClean="0"/>
              <a:t>kaynakça</a:t>
            </a:r>
            <a:r>
              <a:rPr lang="en-US" sz="2000" dirty="0" smtClean="0"/>
              <a:t> </a:t>
            </a:r>
            <a:r>
              <a:rPr lang="en-US" sz="2000" dirty="0" err="1" smtClean="0"/>
              <a:t>kısımları</a:t>
            </a:r>
            <a:r>
              <a:rPr lang="en-US" sz="2000" dirty="0" smtClean="0"/>
              <a:t> </a:t>
            </a:r>
            <a:r>
              <a:rPr lang="en-US" sz="2000" u="sng" dirty="0" err="1" smtClean="0"/>
              <a:t>zorunlu</a:t>
            </a:r>
            <a:r>
              <a:rPr lang="en-US" sz="2000" u="sng" dirty="0" smtClean="0"/>
              <a:t> </a:t>
            </a:r>
            <a:r>
              <a:rPr lang="en-US" sz="2000" u="sng" dirty="0" err="1" smtClean="0"/>
              <a:t>değildir</a:t>
            </a:r>
            <a:r>
              <a:rPr lang="en-US" sz="2000" dirty="0" smtClean="0"/>
              <a:t>.</a:t>
            </a:r>
            <a:endParaRPr lang="tr-TR" sz="2000" dirty="0" smtClean="0"/>
          </a:p>
          <a:p>
            <a:pPr lvl="0"/>
            <a:r>
              <a:rPr lang="en-US" sz="2000" dirty="0" err="1" smtClean="0"/>
              <a:t>Varsa</a:t>
            </a:r>
            <a:r>
              <a:rPr lang="en-US" sz="2000" dirty="0" smtClean="0"/>
              <a:t> </a:t>
            </a:r>
            <a:r>
              <a:rPr lang="en-US" sz="2000" dirty="0" err="1" smtClean="0"/>
              <a:t>kapak</a:t>
            </a:r>
            <a:r>
              <a:rPr lang="en-US" sz="2000" dirty="0" smtClean="0"/>
              <a:t> </a:t>
            </a:r>
            <a:r>
              <a:rPr lang="en-US" sz="2000" dirty="0" err="1" smtClean="0"/>
              <a:t>sayfası</a:t>
            </a:r>
            <a:r>
              <a:rPr lang="en-US" sz="2000" dirty="0" smtClean="0"/>
              <a:t>, </a:t>
            </a:r>
            <a:r>
              <a:rPr lang="en-US" sz="2000" dirty="0" err="1" smtClean="0"/>
              <a:t>içindekiler</a:t>
            </a:r>
            <a:r>
              <a:rPr lang="en-US" sz="2000" dirty="0" smtClean="0"/>
              <a:t>, </a:t>
            </a:r>
            <a:r>
              <a:rPr lang="en-US" sz="2000" dirty="0" err="1" smtClean="0"/>
              <a:t>kaynakça</a:t>
            </a:r>
            <a:r>
              <a:rPr lang="en-US" sz="2000" dirty="0" smtClean="0"/>
              <a:t> ve </a:t>
            </a:r>
            <a:r>
              <a:rPr lang="en-US" sz="2000" dirty="0" err="1" smtClean="0"/>
              <a:t>ekler</a:t>
            </a:r>
            <a:r>
              <a:rPr lang="en-US" sz="2000" dirty="0" smtClean="0"/>
              <a:t> </a:t>
            </a:r>
            <a:r>
              <a:rPr lang="en-US" sz="2000" dirty="0" err="1" smtClean="0"/>
              <a:t>dâhil</a:t>
            </a:r>
            <a:r>
              <a:rPr lang="en-US" sz="2000" dirty="0" smtClean="0"/>
              <a:t> </a:t>
            </a:r>
            <a:r>
              <a:rPr lang="en-US" sz="2000" u="sng" dirty="0" smtClean="0"/>
              <a:t>en </a:t>
            </a:r>
            <a:r>
              <a:rPr lang="en-US" sz="2000" u="sng" dirty="0" err="1" smtClean="0"/>
              <a:t>fazla</a:t>
            </a:r>
            <a:r>
              <a:rPr lang="en-US" sz="2000" u="sng" dirty="0" smtClean="0"/>
              <a:t> 10 </a:t>
            </a:r>
            <a:r>
              <a:rPr lang="en-US" sz="2000" u="sng" dirty="0" err="1" smtClean="0"/>
              <a:t>sayfa</a:t>
            </a:r>
            <a:r>
              <a:rPr lang="en-US" sz="2000" dirty="0" smtClean="0"/>
              <a:t> olarak </a:t>
            </a:r>
            <a:r>
              <a:rPr lang="en-US" sz="2000" dirty="0" err="1" smtClean="0"/>
              <a:t>hazırlanır</a:t>
            </a:r>
            <a:r>
              <a:rPr lang="en-US" sz="2000" dirty="0" smtClean="0"/>
              <a:t>.</a:t>
            </a:r>
            <a:endParaRPr lang="tr-TR" sz="2000" dirty="0" smtClean="0"/>
          </a:p>
          <a:p>
            <a:endParaRPr lang="tr-TR"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srcRect l="30198" t="39062" r="31369" b="23828"/>
          <a:stretch>
            <a:fillRect/>
          </a:stretch>
        </p:blipFill>
        <p:spPr bwMode="auto">
          <a:xfrm>
            <a:off x="357158" y="1142984"/>
            <a:ext cx="8422164" cy="457203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buFont typeface="Arial" pitchFamily="34" charset="0"/>
              <a:buChar char="•"/>
            </a:pPr>
            <a:r>
              <a:rPr lang="tr-TR" dirty="0" smtClean="0">
                <a:solidFill>
                  <a:srgbClr val="FF0000"/>
                </a:solidFill>
              </a:rPr>
              <a:t>Nasıl Başladı</a:t>
            </a:r>
            <a:endParaRPr lang="tr-TR" dirty="0">
              <a:solidFill>
                <a:srgbClr val="FF0000"/>
              </a:solidFill>
            </a:endParaRPr>
          </a:p>
        </p:txBody>
      </p:sp>
      <p:sp>
        <p:nvSpPr>
          <p:cNvPr id="3" name="2 İçerik Yer Tutucusu"/>
          <p:cNvSpPr>
            <a:spLocks noGrp="1"/>
          </p:cNvSpPr>
          <p:nvPr>
            <p:ph idx="1"/>
          </p:nvPr>
        </p:nvSpPr>
        <p:spPr>
          <a:xfrm>
            <a:off x="357158" y="2500306"/>
            <a:ext cx="8229600" cy="3597269"/>
          </a:xfrm>
        </p:spPr>
        <p:txBody>
          <a:bodyPr>
            <a:normAutofit/>
          </a:bodyPr>
          <a:lstStyle/>
          <a:p>
            <a:r>
              <a:rPr lang="tr-TR" sz="2500" dirty="0"/>
              <a:t>Bir öğrencim beni aradı ve </a:t>
            </a:r>
            <a:r>
              <a:rPr lang="tr-TR" sz="2500" i="1" dirty="0" smtClean="0"/>
              <a:t>“Hocam </a:t>
            </a:r>
            <a:r>
              <a:rPr lang="tr-TR" sz="2500" i="1" dirty="0"/>
              <a:t>bir yarışma var </a:t>
            </a:r>
            <a:r>
              <a:rPr lang="tr-TR" sz="2500" i="1" dirty="0" err="1"/>
              <a:t>Teknofest</a:t>
            </a:r>
            <a:r>
              <a:rPr lang="tr-TR" sz="2500" i="1" dirty="0"/>
              <a:t> </a:t>
            </a:r>
            <a:r>
              <a:rPr lang="tr-TR" sz="2500" i="1" dirty="0" smtClean="0"/>
              <a:t>adında, </a:t>
            </a:r>
            <a:r>
              <a:rPr lang="tr-TR" sz="2500" i="1" dirty="0"/>
              <a:t>beraber katılalım mı</a:t>
            </a:r>
            <a:r>
              <a:rPr lang="tr-TR" sz="2500" i="1" dirty="0" smtClean="0"/>
              <a:t>?” </a:t>
            </a:r>
            <a:r>
              <a:rPr lang="tr-TR" sz="2500" dirty="0"/>
              <a:t>dedi. Evet dedim ve serüvenimiz </a:t>
            </a:r>
            <a:r>
              <a:rPr lang="tr-TR" sz="2500" dirty="0" smtClean="0"/>
              <a:t>başladı. Peki nedir </a:t>
            </a:r>
            <a:r>
              <a:rPr lang="tr-TR" sz="2500" dirty="0"/>
              <a:t>bu </a:t>
            </a:r>
            <a:r>
              <a:rPr lang="tr-TR" sz="2500" dirty="0" smtClean="0"/>
              <a:t>serüven? </a:t>
            </a:r>
            <a:r>
              <a:rPr lang="tr-TR" sz="2500" dirty="0"/>
              <a:t>K</a:t>
            </a:r>
            <a:r>
              <a:rPr lang="tr-TR" sz="2500" dirty="0" smtClean="0"/>
              <a:t>üçük </a:t>
            </a:r>
            <a:r>
              <a:rPr lang="tr-TR" sz="2500" dirty="0"/>
              <a:t>bir uçak yapmanın nesi zor olabilir ?</a:t>
            </a:r>
          </a:p>
          <a:p>
            <a:endParaRPr lang="tr-TR" sz="2500" u="sng"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Dikdörtgen"/>
          <p:cNvSpPr/>
          <p:nvPr/>
        </p:nvSpPr>
        <p:spPr>
          <a:xfrm>
            <a:off x="571472" y="357166"/>
            <a:ext cx="7786742" cy="614366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28596" y="2714620"/>
            <a:ext cx="8229600" cy="1143000"/>
          </a:xfrm>
        </p:spPr>
        <p:txBody>
          <a:bodyPr>
            <a:normAutofit fontScale="90000"/>
          </a:bodyPr>
          <a:lstStyle/>
          <a:p>
            <a:r>
              <a:rPr lang="tr-TR" dirty="0" smtClean="0">
                <a:solidFill>
                  <a:schemeClr val="bg1"/>
                </a:solidFill>
              </a:rPr>
              <a:t>Detaylı Tasarım Videosu Ve Teknik Çizimler</a:t>
            </a:r>
            <a:endParaRPr lang="tr-TR"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Detaylı Tasarım Videosu Değerlendirmesi</a:t>
            </a:r>
            <a:endParaRPr lang="tr-TR" dirty="0">
              <a:solidFill>
                <a:srgbClr val="FF0000"/>
              </a:solidFill>
            </a:endParaRPr>
          </a:p>
        </p:txBody>
      </p:sp>
      <p:sp>
        <p:nvSpPr>
          <p:cNvPr id="3" name="2 İçerik Yer Tutucusu"/>
          <p:cNvSpPr>
            <a:spLocks noGrp="1"/>
          </p:cNvSpPr>
          <p:nvPr>
            <p:ph idx="1"/>
          </p:nvPr>
        </p:nvSpPr>
        <p:spPr>
          <a:xfrm>
            <a:off x="457200" y="1600200"/>
            <a:ext cx="8229600" cy="5043510"/>
          </a:xfrm>
        </p:spPr>
        <p:txBody>
          <a:bodyPr>
            <a:normAutofit fontScale="92500" lnSpcReduction="10000"/>
          </a:bodyPr>
          <a:lstStyle/>
          <a:p>
            <a:r>
              <a:rPr lang="tr-TR" sz="2500" dirty="0" smtClean="0"/>
              <a:t>Detaylı Tasarım Videosu, en fazla on beş (15) dakika olup uçuş ve sunuş bölümlerini içeren tek video şeklinde hazırlanmalıdır.</a:t>
            </a:r>
          </a:p>
          <a:p>
            <a:r>
              <a:rPr lang="tr-TR" sz="2500" dirty="0" smtClean="0"/>
              <a:t> Videonun ilk bölümü Uçuş Bölümü, ikinci bölümüyse Sunuş Bölümü’dür.</a:t>
            </a:r>
          </a:p>
          <a:p>
            <a:r>
              <a:rPr lang="tr-TR" sz="2400" dirty="0" smtClean="0"/>
              <a:t>Yüksek ışık alan ortamda </a:t>
            </a:r>
            <a:r>
              <a:rPr lang="tr-TR" sz="2400" dirty="0" smtClean="0">
                <a:solidFill>
                  <a:srgbClr val="FF0000"/>
                </a:solidFill>
              </a:rPr>
              <a:t>HD</a:t>
            </a:r>
            <a:r>
              <a:rPr lang="tr-TR" sz="2400" dirty="0" smtClean="0"/>
              <a:t> çözünürlükte, mp4 formatında olmalıdır. </a:t>
            </a:r>
          </a:p>
          <a:p>
            <a:r>
              <a:rPr lang="tr-TR" sz="2400" dirty="0" smtClean="0"/>
              <a:t> Video, bir </a:t>
            </a:r>
            <a:r>
              <a:rPr lang="tr-TR" sz="2400" dirty="0" smtClean="0">
                <a:solidFill>
                  <a:srgbClr val="FF0000"/>
                </a:solidFill>
              </a:rPr>
              <a:t>çevrimiçi video platformuna </a:t>
            </a:r>
            <a:r>
              <a:rPr lang="tr-TR" sz="2400" dirty="0" smtClean="0"/>
              <a:t>yüklenmelidir. Çevrimiçi platforma yüklenen video isminde “Liseler Arası İHA Yarışması, Takım Adı ve Takım ID” belirtilmelidir. </a:t>
            </a:r>
          </a:p>
          <a:p>
            <a:r>
              <a:rPr lang="tr-TR" sz="2400" dirty="0" smtClean="0"/>
              <a:t>Video linki </a:t>
            </a:r>
            <a:r>
              <a:rPr lang="tr-TR" sz="2400" dirty="0" smtClean="0">
                <a:solidFill>
                  <a:schemeClr val="tx2">
                    <a:lumMod val="60000"/>
                    <a:lumOff val="40000"/>
                  </a:schemeClr>
                </a:solidFill>
              </a:rPr>
              <a:t>https://www.t3kys.com/tr/ </a:t>
            </a:r>
            <a:r>
              <a:rPr lang="tr-TR" sz="2400" dirty="0" smtClean="0"/>
              <a:t>başvuru sistemine yüklenmelidir. </a:t>
            </a:r>
          </a:p>
          <a:p>
            <a:r>
              <a:rPr lang="tr-TR" sz="2400" dirty="0" smtClean="0"/>
              <a:t>Video çekimlerinde ışık kaynağının konumuna dikkat edilerek yüksek çözünürlükte kaliteli video çekimi yapılması, videoların değerlendirilmesi için önem arz etmektedir.</a:t>
            </a:r>
            <a:endParaRPr lang="tr-TR" sz="24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Teknik Çizim Bölümü</a:t>
            </a:r>
            <a:endParaRPr lang="tr-TR" dirty="0">
              <a:solidFill>
                <a:srgbClr val="FF0000"/>
              </a:solidFill>
            </a:endParaRPr>
          </a:p>
        </p:txBody>
      </p:sp>
      <p:sp>
        <p:nvSpPr>
          <p:cNvPr id="3" name="2 İçerik Yer Tutucusu"/>
          <p:cNvSpPr>
            <a:spLocks noGrp="1"/>
          </p:cNvSpPr>
          <p:nvPr>
            <p:ph idx="1"/>
          </p:nvPr>
        </p:nvSpPr>
        <p:spPr>
          <a:xfrm>
            <a:off x="500034" y="1928802"/>
            <a:ext cx="8186766" cy="4197361"/>
          </a:xfrm>
        </p:spPr>
        <p:txBody>
          <a:bodyPr>
            <a:normAutofit/>
          </a:bodyPr>
          <a:lstStyle/>
          <a:p>
            <a:r>
              <a:rPr lang="tr-TR" sz="2500" dirty="0" smtClean="0"/>
              <a:t>Detaylı Tasarım Videosu haricinde takımlar, “1.2.17. Teknik Çizimler” başlığı altında açıklanan “teknik çizimlerini” mutlaka iki (2) sayfalık PDF dosyası şeklinde, video linkiyle birlikte </a:t>
            </a:r>
            <a:r>
              <a:rPr lang="tr-TR" sz="2500" dirty="0" smtClean="0">
                <a:solidFill>
                  <a:srgbClr val="FF0000"/>
                </a:solidFill>
              </a:rPr>
              <a:t>https://www.t3kys.com/tr/ </a:t>
            </a:r>
            <a:r>
              <a:rPr lang="tr-TR" sz="2500" dirty="0" smtClean="0"/>
              <a:t>başvuru sistemine yüklemelidir. Teknik çizimlerin yer aldığı PDF dosyası, takımın ID numarası ile adlandırılmalıdır. Çizim dosyasını yüklemeyen takımların videoları değerlendirmeye alınmaz </a:t>
            </a:r>
            <a:r>
              <a:rPr lang="tr-TR" sz="2500" dirty="0" smtClean="0">
                <a:solidFill>
                  <a:srgbClr val="FF0000"/>
                </a:solidFill>
              </a:rPr>
              <a:t>ve takım yarışmadan elenir</a:t>
            </a:r>
            <a:r>
              <a:rPr lang="tr-TR" sz="2500" dirty="0" smtClean="0"/>
              <a:t>. </a:t>
            </a:r>
            <a:endParaRPr lang="tr-TR" sz="25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Uçuş Bölümü</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000" dirty="0" smtClean="0"/>
              <a:t>Uçuş bölümü en fazla iki (2) dakikadır. Videonun başlangıcında en az bir (1) takım üyesi </a:t>
            </a:r>
            <a:r>
              <a:rPr lang="tr-TR" sz="2000" dirty="0" err="1" smtClean="0"/>
              <a:t>İHA’sı</a:t>
            </a:r>
            <a:r>
              <a:rPr lang="tr-TR" sz="2000" dirty="0" smtClean="0"/>
              <a:t> yanında olmak üzere adı-soyadı ve takım adı ile kendini tanıtır. </a:t>
            </a:r>
          </a:p>
          <a:p>
            <a:r>
              <a:rPr lang="tr-TR" sz="2000" dirty="0" smtClean="0"/>
              <a:t> </a:t>
            </a:r>
            <a:r>
              <a:rPr lang="tr-TR" sz="2000" dirty="0" err="1" smtClean="0"/>
              <a:t>İHA’nın</a:t>
            </a:r>
            <a:r>
              <a:rPr lang="tr-TR" sz="2000" dirty="0" smtClean="0"/>
              <a:t>, kalkış görüntüleri, uçuş manevraları ve iniş görüntüleri </a:t>
            </a:r>
            <a:r>
              <a:rPr lang="tr-TR" sz="2000" dirty="0" smtClean="0">
                <a:solidFill>
                  <a:srgbClr val="FF0000"/>
                </a:solidFill>
              </a:rPr>
              <a:t>kesintisiz </a:t>
            </a:r>
            <a:r>
              <a:rPr lang="tr-TR" sz="2000" dirty="0" smtClean="0"/>
              <a:t>(kalkış, uçuş ve iniş tek uçuş denemesinde olmalı) olarak kaydedilir. </a:t>
            </a:r>
          </a:p>
          <a:p>
            <a:r>
              <a:rPr lang="tr-TR" sz="2000" dirty="0" smtClean="0"/>
              <a:t>Uçuşlar </a:t>
            </a:r>
            <a:r>
              <a:rPr lang="tr-TR" sz="2000" dirty="0" err="1" smtClean="0"/>
              <a:t>İHA’nın</a:t>
            </a:r>
            <a:r>
              <a:rPr lang="tr-TR" sz="2000" dirty="0" smtClean="0"/>
              <a:t> tasarımının kolayca ayırt edilebileceği bir uzaklıktan kaydedilir. </a:t>
            </a:r>
          </a:p>
          <a:p>
            <a:r>
              <a:rPr lang="tr-TR" sz="2000" dirty="0" smtClean="0"/>
              <a:t>Uçuş görüntülerinde bulunan İHA tasarımı ile detaylı tasarım videosunun tamamında tanıtılan </a:t>
            </a:r>
            <a:r>
              <a:rPr lang="tr-TR" sz="2000" dirty="0" err="1" smtClean="0"/>
              <a:t>İHA’nın</a:t>
            </a:r>
            <a:r>
              <a:rPr lang="tr-TR" sz="2000" dirty="0" smtClean="0"/>
              <a:t> </a:t>
            </a:r>
            <a:r>
              <a:rPr lang="tr-TR" sz="2000" dirty="0" smtClean="0">
                <a:solidFill>
                  <a:schemeClr val="tx2">
                    <a:lumMod val="75000"/>
                  </a:schemeClr>
                </a:solidFill>
              </a:rPr>
              <a:t>aynı araç </a:t>
            </a:r>
            <a:r>
              <a:rPr lang="tr-TR" sz="2000" dirty="0" smtClean="0"/>
              <a:t>olması gerekir.</a:t>
            </a:r>
          </a:p>
          <a:p>
            <a:r>
              <a:rPr lang="tr-TR" sz="2000" dirty="0" smtClean="0">
                <a:solidFill>
                  <a:srgbClr val="FF0000"/>
                </a:solidFill>
              </a:rPr>
              <a:t>Kurallar doğrultusunda hazırlanmış videoda </a:t>
            </a:r>
            <a:r>
              <a:rPr lang="tr-TR" sz="2000" dirty="0" err="1" smtClean="0">
                <a:solidFill>
                  <a:srgbClr val="FF0000"/>
                </a:solidFill>
              </a:rPr>
              <a:t>İHA’nın</a:t>
            </a:r>
            <a:r>
              <a:rPr lang="tr-TR" sz="2000" dirty="0" smtClean="0">
                <a:solidFill>
                  <a:srgbClr val="FF0000"/>
                </a:solidFill>
              </a:rPr>
              <a:t>, kalkış görüntüleri, uçuş manevraları ve iniş görüntüleri olmayan ve/veya uçuş videosunda hava aracı başarısız uçuş sergileyen takımların detaylı tasarım videosu değerlendirilmeye alınmaz ve takım yarışmadan elenir</a:t>
            </a:r>
            <a:r>
              <a:rPr lang="tr-TR" sz="2000" dirty="0" smtClean="0"/>
              <a:t>. </a:t>
            </a:r>
            <a:endParaRPr lang="tr-TR" sz="20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Sunuş Bölümü</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200" dirty="0" smtClean="0"/>
              <a:t>Videoda, her bir başlık sıra ile anlatılmalı ve ilgili başlıklar anlatılırken video içerisinde hangi başlığı anlattığınız </a:t>
            </a:r>
            <a:r>
              <a:rPr lang="tr-TR" sz="2200" dirty="0" smtClean="0">
                <a:solidFill>
                  <a:srgbClr val="FF0000"/>
                </a:solidFill>
              </a:rPr>
              <a:t>alt yazı </a:t>
            </a:r>
            <a:r>
              <a:rPr lang="tr-TR" sz="2200" dirty="0" smtClean="0"/>
              <a:t>ile belirtilmelidir. </a:t>
            </a:r>
          </a:p>
          <a:p>
            <a:r>
              <a:rPr lang="tr-TR" sz="2200" dirty="0" smtClean="0"/>
              <a:t>Sunuş bölümünde her bir başlığa ayıracağınız süre ile ilgili bir </a:t>
            </a:r>
            <a:r>
              <a:rPr lang="tr-TR" sz="2200" dirty="0" smtClean="0">
                <a:solidFill>
                  <a:schemeClr val="accent1">
                    <a:lumMod val="75000"/>
                  </a:schemeClr>
                </a:solidFill>
              </a:rPr>
              <a:t>sınır bulunmamaktadır. </a:t>
            </a:r>
          </a:p>
          <a:p>
            <a:r>
              <a:rPr lang="tr-TR" sz="2200" dirty="0" smtClean="0"/>
              <a:t>Anlatılması gereken başlıkların içeriklerinden beklenen asgari isterler ilgili başlık altında yazılmış olup çekeceğiniz videolarda önemli gördüğünüz hususlar takım tarafından belirlenerek videoda anlatımı sağlanabilir</a:t>
            </a:r>
            <a:r>
              <a:rPr lang="tr-TR" dirty="0" smtClean="0"/>
              <a:t>. </a:t>
            </a:r>
            <a:endParaRPr lang="tr-TR"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Tasarım Süreci</a:t>
            </a:r>
            <a:endParaRPr lang="tr-TR" dirty="0">
              <a:solidFill>
                <a:srgbClr val="FF0000"/>
              </a:solidFill>
            </a:endParaRPr>
          </a:p>
        </p:txBody>
      </p:sp>
      <p:sp>
        <p:nvSpPr>
          <p:cNvPr id="3" name="2 İçerik Yer Tutucusu"/>
          <p:cNvSpPr>
            <a:spLocks noGrp="1"/>
          </p:cNvSpPr>
          <p:nvPr>
            <p:ph idx="1"/>
          </p:nvPr>
        </p:nvSpPr>
        <p:spPr>
          <a:xfrm>
            <a:off x="511791" y="1600200"/>
            <a:ext cx="8229600" cy="4525963"/>
          </a:xfrm>
        </p:spPr>
        <p:txBody>
          <a:bodyPr>
            <a:normAutofit/>
          </a:bodyPr>
          <a:lstStyle/>
          <a:p>
            <a:r>
              <a:rPr lang="tr-TR" sz="1800" dirty="0" smtClean="0"/>
              <a:t>Bu başlık altında, sabit veya döner kanatlı </a:t>
            </a:r>
            <a:r>
              <a:rPr lang="tr-TR" sz="1800" dirty="0" err="1" smtClean="0"/>
              <a:t>İHA’nın</a:t>
            </a:r>
            <a:r>
              <a:rPr lang="tr-TR" sz="1800" dirty="0" smtClean="0"/>
              <a:t> tasarım süreci ile ilgili genel tanıtıcı bilgiler verilmelidir. Bu bilgiler; aracın genel yapım özellikleri, kazandırılan yetenekler ve tasarımın özgün yönlerini içermelidir. İHA üretim süreci planlamasına ilişkin bilgiler de (kullanılacak malzeme ve üretim yöntemleri vb.) anlatılmalıdır. </a:t>
            </a:r>
            <a:endParaRPr lang="tr-TR" sz="1800" dirty="0"/>
          </a:p>
        </p:txBody>
      </p:sp>
      <p:pic>
        <p:nvPicPr>
          <p:cNvPr id="10242" name="Picture 2"/>
          <p:cNvPicPr>
            <a:picLocks noChangeAspect="1" noChangeArrowheads="1"/>
          </p:cNvPicPr>
          <p:nvPr/>
        </p:nvPicPr>
        <p:blipFill>
          <a:blip r:embed="rId2"/>
          <a:srcRect l="26903" t="22461" r="28074" b="31640"/>
          <a:stretch>
            <a:fillRect/>
          </a:stretch>
        </p:blipFill>
        <p:spPr bwMode="auto">
          <a:xfrm>
            <a:off x="1571604" y="2928934"/>
            <a:ext cx="5857884" cy="3357586"/>
          </a:xfrm>
          <a:prstGeom prst="rect">
            <a:avLst/>
          </a:prstGeom>
          <a:noFill/>
          <a:ln w="9525">
            <a:noFill/>
            <a:miter lim="800000"/>
            <a:headEnd/>
            <a:tailEnd/>
          </a:ln>
          <a:effectLst/>
        </p:spPr>
      </p:pic>
      <p:sp>
        <p:nvSpPr>
          <p:cNvPr id="9" name="8 Metin kutusu"/>
          <p:cNvSpPr txBox="1"/>
          <p:nvPr/>
        </p:nvSpPr>
        <p:spPr>
          <a:xfrm>
            <a:off x="2857488" y="6286520"/>
            <a:ext cx="3387659" cy="369332"/>
          </a:xfrm>
          <a:prstGeom prst="rect">
            <a:avLst/>
          </a:prstGeom>
          <a:noFill/>
        </p:spPr>
        <p:txBody>
          <a:bodyPr wrap="none" rtlCol="0">
            <a:spAutoFit/>
          </a:bodyPr>
          <a:lstStyle/>
          <a:p>
            <a:r>
              <a:rPr lang="tr-TR" dirty="0" smtClean="0"/>
              <a:t>Fotoğraf: Ahmet Selim </a:t>
            </a:r>
            <a:r>
              <a:rPr lang="tr-TR" dirty="0" err="1" smtClean="0"/>
              <a:t>Bodovoğlu</a:t>
            </a:r>
            <a:r>
              <a:rPr lang="tr-TR" dirty="0" smtClean="0"/>
              <a:t>.</a:t>
            </a:r>
            <a:endParaRPr lang="tr-TR"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Temel Görev Gereksinimleri ve Tasarım Özellikleri</a:t>
            </a:r>
            <a:endParaRPr lang="tr-TR" dirty="0">
              <a:solidFill>
                <a:srgbClr val="FF0000"/>
              </a:solidFill>
            </a:endParaRPr>
          </a:p>
        </p:txBody>
      </p:sp>
      <p:sp>
        <p:nvSpPr>
          <p:cNvPr id="3" name="2 İçerik Yer Tutucusu"/>
          <p:cNvSpPr>
            <a:spLocks noGrp="1"/>
          </p:cNvSpPr>
          <p:nvPr>
            <p:ph idx="1"/>
          </p:nvPr>
        </p:nvSpPr>
        <p:spPr/>
        <p:txBody>
          <a:bodyPr>
            <a:noAutofit/>
          </a:bodyPr>
          <a:lstStyle/>
          <a:p>
            <a:r>
              <a:rPr lang="tr-TR" sz="2000" dirty="0" smtClean="0"/>
              <a:t>Bu başlık altında, sabit veya döner kanatlı </a:t>
            </a:r>
            <a:r>
              <a:rPr lang="tr-TR" sz="2000" dirty="0" err="1" smtClean="0"/>
              <a:t>İHA’nın</a:t>
            </a:r>
            <a:r>
              <a:rPr lang="tr-TR" sz="2000" dirty="0" smtClean="0"/>
              <a:t> gerçekleştireceği görev ile ilgili olarak yapılan tasarım, görevi gerçekleştirirken izlenen yol açıklanmalı ve sağlanan güvenlik gereklilikleri ile ilgili genel bilgiler anlatılmalıdır.</a:t>
            </a:r>
            <a:endParaRPr lang="tr-TR" sz="2000" dirty="0"/>
          </a:p>
        </p:txBody>
      </p:sp>
      <p:pic>
        <p:nvPicPr>
          <p:cNvPr id="11266" name="Picture 2"/>
          <p:cNvPicPr>
            <a:picLocks noChangeAspect="1" noChangeArrowheads="1"/>
          </p:cNvPicPr>
          <p:nvPr/>
        </p:nvPicPr>
        <p:blipFill>
          <a:blip r:embed="rId2"/>
          <a:srcRect l="26903" t="22461" r="26427" b="31640"/>
          <a:stretch>
            <a:fillRect/>
          </a:stretch>
        </p:blipFill>
        <p:spPr bwMode="auto">
          <a:xfrm>
            <a:off x="1428728" y="2928934"/>
            <a:ext cx="6072230" cy="3357586"/>
          </a:xfrm>
          <a:prstGeom prst="rect">
            <a:avLst/>
          </a:prstGeom>
          <a:noFill/>
          <a:ln w="9525">
            <a:noFill/>
            <a:miter lim="800000"/>
            <a:headEnd/>
            <a:tailEnd/>
          </a:ln>
          <a:effectLst/>
        </p:spPr>
      </p:pic>
      <p:sp>
        <p:nvSpPr>
          <p:cNvPr id="6" name="5 Metin kutusu"/>
          <p:cNvSpPr txBox="1"/>
          <p:nvPr/>
        </p:nvSpPr>
        <p:spPr>
          <a:xfrm>
            <a:off x="3357554" y="6357958"/>
            <a:ext cx="2366097" cy="369332"/>
          </a:xfrm>
          <a:prstGeom prst="rect">
            <a:avLst/>
          </a:prstGeom>
          <a:noFill/>
        </p:spPr>
        <p:txBody>
          <a:bodyPr wrap="none" rtlCol="0">
            <a:spAutoFit/>
          </a:bodyPr>
          <a:lstStyle/>
          <a:p>
            <a:r>
              <a:rPr lang="tr-TR" dirty="0" smtClean="0"/>
              <a:t>Fotoğraf: Ömer Güneri.</a:t>
            </a:r>
            <a:endParaRPr lang="tr-TR"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Sistem Performans Özellikleri</a:t>
            </a:r>
            <a:endParaRPr lang="tr-TR" dirty="0">
              <a:solidFill>
                <a:srgbClr val="FF0000"/>
              </a:solidFill>
            </a:endParaRPr>
          </a:p>
        </p:txBody>
      </p:sp>
      <p:sp>
        <p:nvSpPr>
          <p:cNvPr id="3" name="2 İçerik Yer Tutucusu"/>
          <p:cNvSpPr>
            <a:spLocks noGrp="1"/>
          </p:cNvSpPr>
          <p:nvPr>
            <p:ph idx="1"/>
          </p:nvPr>
        </p:nvSpPr>
        <p:spPr>
          <a:xfrm>
            <a:off x="428596" y="2571744"/>
            <a:ext cx="8258204" cy="3554419"/>
          </a:xfrm>
        </p:spPr>
        <p:txBody>
          <a:bodyPr>
            <a:normAutofit/>
          </a:bodyPr>
          <a:lstStyle/>
          <a:p>
            <a:r>
              <a:rPr lang="tr-TR" sz="2500" dirty="0" smtClean="0"/>
              <a:t>Bu başlık altında, tasarlanan sabit veya döner kanatlı </a:t>
            </a:r>
            <a:r>
              <a:rPr lang="tr-TR" sz="2500" dirty="0" err="1" smtClean="0"/>
              <a:t>İHA’nın</a:t>
            </a:r>
            <a:r>
              <a:rPr lang="tr-TR" sz="2500" dirty="0" smtClean="0"/>
              <a:t> planlanan kalkış ağırlığı, uçuş hızı, uçuş süresi ve yük taşıma kapasitesi gibi performans parametreleri ile ilgili genel bilgiler anlatılmalıdır.</a:t>
            </a:r>
            <a:endParaRPr lang="tr-TR" sz="2500"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Takım Organizasyonu </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000" dirty="0" smtClean="0"/>
              <a:t>Bu başlık altında, sabit veya döner kanatlı </a:t>
            </a:r>
            <a:r>
              <a:rPr lang="tr-TR" sz="2000" dirty="0" err="1" smtClean="0"/>
              <a:t>İHA’nın</a:t>
            </a:r>
            <a:r>
              <a:rPr lang="tr-TR" sz="2000" dirty="0" smtClean="0"/>
              <a:t> tasarım sürecindeki görev dağılımı bir organizasyon grafiği üzerinde gösterilmeli ve gerekli bilgiler anlatılmalıdır. Ayrıca her takım üyesini tanıtan bilgiler de sunulmalıdır. </a:t>
            </a:r>
            <a:endParaRPr lang="tr-TR" sz="2000" dirty="0"/>
          </a:p>
        </p:txBody>
      </p:sp>
      <p:pic>
        <p:nvPicPr>
          <p:cNvPr id="12290" name="Picture 2"/>
          <p:cNvPicPr>
            <a:picLocks noChangeAspect="1" noChangeArrowheads="1"/>
          </p:cNvPicPr>
          <p:nvPr/>
        </p:nvPicPr>
        <p:blipFill>
          <a:blip r:embed="rId2"/>
          <a:srcRect l="26903" t="26366" r="26976" b="28711"/>
          <a:stretch>
            <a:fillRect/>
          </a:stretch>
        </p:blipFill>
        <p:spPr bwMode="auto">
          <a:xfrm>
            <a:off x="1714480" y="3071810"/>
            <a:ext cx="5478984" cy="3000396"/>
          </a:xfrm>
          <a:prstGeom prst="rect">
            <a:avLst/>
          </a:prstGeom>
          <a:noFill/>
          <a:ln w="9525">
            <a:noFill/>
            <a:miter lim="800000"/>
            <a:headEnd/>
            <a:tailEnd/>
          </a:ln>
          <a:effectLst/>
        </p:spPr>
      </p:pic>
      <p:sp>
        <p:nvSpPr>
          <p:cNvPr id="6" name="5 Metin kutusu"/>
          <p:cNvSpPr txBox="1"/>
          <p:nvPr/>
        </p:nvSpPr>
        <p:spPr>
          <a:xfrm>
            <a:off x="2786050" y="6215082"/>
            <a:ext cx="3387659" cy="369332"/>
          </a:xfrm>
          <a:prstGeom prst="rect">
            <a:avLst/>
          </a:prstGeom>
          <a:noFill/>
        </p:spPr>
        <p:txBody>
          <a:bodyPr wrap="none" rtlCol="0">
            <a:spAutoFit/>
          </a:bodyPr>
          <a:lstStyle/>
          <a:p>
            <a:r>
              <a:rPr lang="tr-TR" dirty="0" smtClean="0"/>
              <a:t>Fotoğraf: Ahmet Selim </a:t>
            </a:r>
            <a:r>
              <a:rPr lang="tr-TR" dirty="0" err="1" smtClean="0"/>
              <a:t>Bodovoğlu</a:t>
            </a:r>
            <a:r>
              <a:rPr lang="tr-TR" dirty="0" smtClean="0"/>
              <a:t>.</a:t>
            </a:r>
            <a:endParaRPr lang="tr-TR"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Zaman Akış Çizelgesi </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000" dirty="0" smtClean="0"/>
              <a:t>Bu başlık altında, sabit veya döner kanatlı </a:t>
            </a:r>
            <a:r>
              <a:rPr lang="tr-TR" sz="2000" dirty="0" err="1" smtClean="0"/>
              <a:t>İHA’nın</a:t>
            </a:r>
            <a:r>
              <a:rPr lang="tr-TR" sz="2000" dirty="0" smtClean="0"/>
              <a:t> tasarım sürecinde yapılacak iş paketleri bir iş-zaman grafiği üzerinde gösterilmeli ve ana iş paketleri ile ilgili bilgiler verilmelidir. </a:t>
            </a:r>
            <a:endParaRPr lang="tr-TR" sz="2000" dirty="0"/>
          </a:p>
        </p:txBody>
      </p:sp>
      <p:pic>
        <p:nvPicPr>
          <p:cNvPr id="13314" name="Picture 2"/>
          <p:cNvPicPr>
            <a:picLocks noChangeAspect="1" noChangeArrowheads="1"/>
          </p:cNvPicPr>
          <p:nvPr/>
        </p:nvPicPr>
        <p:blipFill>
          <a:blip r:embed="rId2"/>
          <a:srcRect l="26903" t="26367" r="26976" b="28711"/>
          <a:stretch>
            <a:fillRect/>
          </a:stretch>
        </p:blipFill>
        <p:spPr bwMode="auto">
          <a:xfrm>
            <a:off x="1714480" y="2928934"/>
            <a:ext cx="5609436" cy="3071834"/>
          </a:xfrm>
          <a:prstGeom prst="rect">
            <a:avLst/>
          </a:prstGeom>
          <a:noFill/>
          <a:ln w="9525">
            <a:noFill/>
            <a:miter lim="800000"/>
            <a:headEnd/>
            <a:tailEnd/>
          </a:ln>
          <a:effectLst/>
        </p:spPr>
      </p:pic>
      <p:sp>
        <p:nvSpPr>
          <p:cNvPr id="6" name="5 Metin kutusu"/>
          <p:cNvSpPr txBox="1"/>
          <p:nvPr/>
        </p:nvSpPr>
        <p:spPr>
          <a:xfrm>
            <a:off x="2786050" y="6215082"/>
            <a:ext cx="3387659" cy="369332"/>
          </a:xfrm>
          <a:prstGeom prst="rect">
            <a:avLst/>
          </a:prstGeom>
          <a:noFill/>
        </p:spPr>
        <p:txBody>
          <a:bodyPr wrap="none" rtlCol="0">
            <a:spAutoFit/>
          </a:bodyPr>
          <a:lstStyle/>
          <a:p>
            <a:r>
              <a:rPr lang="tr-TR" dirty="0" smtClean="0"/>
              <a:t>Fotoğraf: Ahmet Selim </a:t>
            </a:r>
            <a:r>
              <a:rPr lang="tr-TR" dirty="0" err="1" smtClean="0"/>
              <a:t>Bodovoğlu</a:t>
            </a:r>
            <a:r>
              <a:rPr lang="tr-TR" dirty="0" smtClean="0"/>
              <a:t>.</a:t>
            </a:r>
            <a:endParaRPr lang="tr-TR"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buFont typeface="Arial" pitchFamily="34" charset="0"/>
              <a:buChar char="•"/>
            </a:pPr>
            <a:r>
              <a:rPr lang="tr-TR" dirty="0" smtClean="0">
                <a:solidFill>
                  <a:srgbClr val="FF0000"/>
                </a:solidFill>
              </a:rPr>
              <a:t>Nasıl Başladı</a:t>
            </a:r>
            <a:endParaRPr lang="tr-TR" dirty="0">
              <a:solidFill>
                <a:srgbClr val="FF0000"/>
              </a:solidFill>
            </a:endParaRPr>
          </a:p>
        </p:txBody>
      </p:sp>
      <p:sp>
        <p:nvSpPr>
          <p:cNvPr id="3" name="2 İçerik Yer Tutucusu"/>
          <p:cNvSpPr>
            <a:spLocks noGrp="1"/>
          </p:cNvSpPr>
          <p:nvPr>
            <p:ph idx="1"/>
          </p:nvPr>
        </p:nvSpPr>
        <p:spPr>
          <a:xfrm>
            <a:off x="357158" y="1571612"/>
            <a:ext cx="8229600" cy="4525963"/>
          </a:xfrm>
        </p:spPr>
        <p:txBody>
          <a:bodyPr>
            <a:normAutofit/>
          </a:bodyPr>
          <a:lstStyle/>
          <a:p>
            <a:r>
              <a:rPr lang="tr-TR" sz="2500" dirty="0"/>
              <a:t>Yıl </a:t>
            </a:r>
            <a:r>
              <a:rPr lang="tr-TR" sz="2500" dirty="0" smtClean="0"/>
              <a:t>2020. Okulumuz </a:t>
            </a:r>
            <a:r>
              <a:rPr lang="tr-TR" sz="2500" dirty="0"/>
              <a:t>ve benim için ilk olan </a:t>
            </a:r>
            <a:r>
              <a:rPr lang="tr-TR" sz="2500" dirty="0" smtClean="0"/>
              <a:t>bu </a:t>
            </a:r>
            <a:r>
              <a:rPr lang="tr-TR" sz="2500" dirty="0"/>
              <a:t>yarışma için </a:t>
            </a:r>
            <a:r>
              <a:rPr lang="tr-TR" sz="2500" dirty="0" smtClean="0"/>
              <a:t>kolları sıvadık. </a:t>
            </a:r>
            <a:r>
              <a:rPr lang="tr-TR" sz="2500" dirty="0"/>
              <a:t>İlk raporu hazırlamaya </a:t>
            </a:r>
            <a:r>
              <a:rPr lang="tr-TR" sz="2500" dirty="0" smtClean="0"/>
              <a:t>başladık</a:t>
            </a:r>
          </a:p>
          <a:p>
            <a:r>
              <a:rPr lang="tr-TR" sz="2500" dirty="0" err="1" smtClean="0"/>
              <a:t>Pandemi</a:t>
            </a:r>
            <a:r>
              <a:rPr lang="tr-TR" sz="2500" dirty="0" smtClean="0"/>
              <a:t> dönemi </a:t>
            </a:r>
            <a:r>
              <a:rPr lang="tr-TR" sz="2500" dirty="0"/>
              <a:t>olduğu için </a:t>
            </a:r>
            <a:r>
              <a:rPr lang="tr-TR" sz="2500" dirty="0" smtClean="0"/>
              <a:t>çevrimiçi </a:t>
            </a:r>
            <a:r>
              <a:rPr lang="tr-TR" sz="2500" dirty="0"/>
              <a:t>bir şekilde toplantılarımızı yapıyorduk</a:t>
            </a:r>
            <a:r>
              <a:rPr lang="tr-TR" sz="2500" dirty="0" smtClean="0"/>
              <a:t>. Raporumuzu </a:t>
            </a:r>
            <a:r>
              <a:rPr lang="tr-TR" sz="2500" dirty="0"/>
              <a:t>hazırladık ve </a:t>
            </a:r>
            <a:r>
              <a:rPr lang="tr-TR" sz="2500" dirty="0" smtClean="0"/>
              <a:t>gönderdik fakat </a:t>
            </a:r>
            <a:r>
              <a:rPr lang="tr-TR" sz="2500" dirty="0"/>
              <a:t>maalesef o rapor baraj puanının </a:t>
            </a:r>
            <a:r>
              <a:rPr lang="tr-TR" sz="2500" dirty="0">
                <a:solidFill>
                  <a:srgbClr val="FF0000"/>
                </a:solidFill>
              </a:rPr>
              <a:t>1 puan </a:t>
            </a:r>
            <a:r>
              <a:rPr lang="tr-TR" sz="2500" dirty="0"/>
              <a:t>altında kaldı. </a:t>
            </a:r>
          </a:p>
          <a:p>
            <a:r>
              <a:rPr lang="tr-TR" sz="2500" dirty="0"/>
              <a:t>Bizim için bu macera </a:t>
            </a:r>
            <a:r>
              <a:rPr lang="tr-TR" sz="2500" dirty="0" smtClean="0"/>
              <a:t>bitmemişti. Diğer </a:t>
            </a:r>
            <a:r>
              <a:rPr lang="tr-TR" sz="2500" dirty="0"/>
              <a:t>sene yarışmaya katılmaya karar verdik.</a:t>
            </a:r>
          </a:p>
          <a:p>
            <a:r>
              <a:rPr lang="tr-TR" sz="2500" dirty="0" smtClean="0"/>
              <a:t>Yüz yüze </a:t>
            </a:r>
            <a:r>
              <a:rPr lang="tr-TR" sz="2500" dirty="0"/>
              <a:t>eğitim ile birlikte çalışmalarımız yeniden rapor yazmak ile başladı…</a:t>
            </a:r>
          </a:p>
          <a:p>
            <a:endParaRPr lang="tr-TR" sz="2500" dirty="0"/>
          </a:p>
        </p:txBody>
      </p:sp>
    </p:spTree>
    <p:extLst>
      <p:ext uri="{BB962C8B-B14F-4D97-AF65-F5344CB8AC3E}">
        <p14:creationId xmlns:p14="http://schemas.microsoft.com/office/powerpoint/2010/main" val="318424586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214414" y="714356"/>
            <a:ext cx="6643734" cy="514353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1 Başlık"/>
          <p:cNvSpPr>
            <a:spLocks noGrp="1"/>
          </p:cNvSpPr>
          <p:nvPr>
            <p:ph type="title"/>
          </p:nvPr>
        </p:nvSpPr>
        <p:spPr/>
        <p:txBody>
          <a:bodyPr/>
          <a:lstStyle/>
          <a:p>
            <a:r>
              <a:rPr lang="tr-TR" dirty="0" smtClean="0">
                <a:solidFill>
                  <a:srgbClr val="FF0000"/>
                </a:solidFill>
              </a:rPr>
              <a:t>Tasarımın Boyutsal Parametreleri</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000" dirty="0" smtClean="0"/>
              <a:t>Bu başlık altında, sabit veya döner kanatlı </a:t>
            </a:r>
            <a:r>
              <a:rPr lang="tr-TR" sz="2000" dirty="0" err="1" smtClean="0"/>
              <a:t>İHA’nın</a:t>
            </a:r>
            <a:r>
              <a:rPr lang="tr-TR" sz="2000" dirty="0" smtClean="0"/>
              <a:t> nihai tasarımında oluşturulan boyutlandırma, ağırlık ve denge ile ilgili bilgiler verilmelidir. Ayrıca, ağırlık ve denge tablosu oluşturulmalı, bu tabloda boş ve yüklü durumlar dikkate alınmalıdır.  Örnek tablolar:</a:t>
            </a:r>
          </a:p>
          <a:p>
            <a:endParaRPr lang="tr-TR" sz="2000" dirty="0"/>
          </a:p>
        </p:txBody>
      </p:sp>
      <p:pic>
        <p:nvPicPr>
          <p:cNvPr id="14339" name="Picture 3"/>
          <p:cNvPicPr>
            <a:picLocks noChangeAspect="1" noChangeArrowheads="1"/>
          </p:cNvPicPr>
          <p:nvPr/>
        </p:nvPicPr>
        <p:blipFill>
          <a:blip r:embed="rId2"/>
          <a:srcRect l="26391" t="28515" r="27489" b="17773"/>
          <a:stretch>
            <a:fillRect/>
          </a:stretch>
        </p:blipFill>
        <p:spPr bwMode="auto">
          <a:xfrm>
            <a:off x="1714480" y="2854944"/>
            <a:ext cx="5786478" cy="3788765"/>
          </a:xfrm>
          <a:prstGeom prst="rect">
            <a:avLst/>
          </a:prstGeom>
          <a:noFill/>
          <a:ln w="9525">
            <a:noFill/>
            <a:miter lim="800000"/>
            <a:headEnd/>
            <a:tailEnd/>
          </a:ln>
          <a:effec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Gövde ve Mekanik Sistemler</a:t>
            </a:r>
            <a:endParaRPr lang="tr-TR" dirty="0">
              <a:solidFill>
                <a:srgbClr val="FF0000"/>
              </a:solidFill>
            </a:endParaRPr>
          </a:p>
        </p:txBody>
      </p:sp>
      <p:sp>
        <p:nvSpPr>
          <p:cNvPr id="3" name="2 İçerik Yer Tutucusu"/>
          <p:cNvSpPr>
            <a:spLocks noGrp="1"/>
          </p:cNvSpPr>
          <p:nvPr>
            <p:ph idx="1"/>
          </p:nvPr>
        </p:nvSpPr>
        <p:spPr>
          <a:xfrm>
            <a:off x="428596" y="2428868"/>
            <a:ext cx="8258204" cy="3697295"/>
          </a:xfrm>
        </p:spPr>
        <p:txBody>
          <a:bodyPr>
            <a:normAutofit/>
          </a:bodyPr>
          <a:lstStyle/>
          <a:p>
            <a:r>
              <a:rPr lang="tr-TR" sz="2500" dirty="0" smtClean="0"/>
              <a:t>Bu başlık altında, </a:t>
            </a:r>
            <a:r>
              <a:rPr lang="tr-TR" sz="2500" dirty="0" err="1" smtClean="0"/>
              <a:t>İHA’nın</a:t>
            </a:r>
            <a:r>
              <a:rPr lang="tr-TR" sz="2500" dirty="0" smtClean="0"/>
              <a:t> şase, gövde ve mekanik sistemlerin tasarımı çalışmaları ile ilgili bilgiler verilmelidir. Bu kapsamda hazır sistem şase ve gövde kullanımı yerine özgün tasarım yapılması anlatılmalıdır</a:t>
            </a:r>
            <a:endParaRPr lang="tr-TR" sz="2500" dirty="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Aerodinamik Özellikler</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500" dirty="0" smtClean="0"/>
              <a:t>Hava aracı gereksinimlerinin belirlenmesi, bu gereksinimlerin karşılandığını gösteren aerodinamik analizlerin yapılması ve elde edilen sonuçların grafiklerle desteklenerek bu başlık altında aktarılması gerekmektedir. </a:t>
            </a:r>
          </a:p>
          <a:p>
            <a:r>
              <a:rPr lang="tr-TR" sz="2500" dirty="0" smtClean="0"/>
              <a:t>Örnek olarak kanat profili veya pervane seçimi, analitik/deneysel/sayısal yolla elde edilmiş aerodinamik katsayıların ilgili açılar ve katsayılarla değişim grafikleri verilebilir. </a:t>
            </a:r>
            <a:endParaRPr lang="tr-TR" sz="2500"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Görev Mekanizması Sistemi </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000" dirty="0" smtClean="0"/>
              <a:t>Bu başlık altında, </a:t>
            </a:r>
            <a:r>
              <a:rPr lang="tr-TR" sz="2000" dirty="0" err="1" smtClean="0"/>
              <a:t>İHA’nın</a:t>
            </a:r>
            <a:r>
              <a:rPr lang="tr-TR" sz="2000" dirty="0" smtClean="0"/>
              <a:t> kurallar kitapçığında verilen görevleri yerine getirmesi için gerekli görev mekanizmalarının tasarımı ve çalışma prensibi ile ilgili bilgiler verilmelidir. Yapılan elektronik veya yazılımsal çalışmalardan da bahsedilmesi beklenmektedir. Görev mekanizması elemanlarının gösterimi ve boyutlarının aktarılması teknik kontrol bakımından önem taşımaktadır.</a:t>
            </a:r>
            <a:endParaRPr lang="tr-TR" sz="2000" dirty="0"/>
          </a:p>
        </p:txBody>
      </p:sp>
      <p:pic>
        <p:nvPicPr>
          <p:cNvPr id="15362" name="Picture 2"/>
          <p:cNvPicPr>
            <a:picLocks noChangeAspect="1" noChangeArrowheads="1"/>
          </p:cNvPicPr>
          <p:nvPr/>
        </p:nvPicPr>
        <p:blipFill>
          <a:blip r:embed="rId2"/>
          <a:srcRect l="26903" t="27344" r="26427" b="27734"/>
          <a:stretch>
            <a:fillRect/>
          </a:stretch>
        </p:blipFill>
        <p:spPr bwMode="auto">
          <a:xfrm>
            <a:off x="2214546" y="3571876"/>
            <a:ext cx="4752214" cy="2571768"/>
          </a:xfrm>
          <a:prstGeom prst="rect">
            <a:avLst/>
          </a:prstGeom>
          <a:noFill/>
          <a:ln w="9525">
            <a:noFill/>
            <a:miter lim="800000"/>
            <a:headEnd/>
            <a:tailEnd/>
          </a:ln>
          <a:effectLst/>
        </p:spPr>
      </p:pic>
      <p:sp>
        <p:nvSpPr>
          <p:cNvPr id="6" name="5 Metin kutusu"/>
          <p:cNvSpPr txBox="1"/>
          <p:nvPr/>
        </p:nvSpPr>
        <p:spPr>
          <a:xfrm>
            <a:off x="3428992" y="6215082"/>
            <a:ext cx="2366097" cy="369332"/>
          </a:xfrm>
          <a:prstGeom prst="rect">
            <a:avLst/>
          </a:prstGeom>
          <a:noFill/>
        </p:spPr>
        <p:txBody>
          <a:bodyPr wrap="none" rtlCol="0">
            <a:spAutoFit/>
          </a:bodyPr>
          <a:lstStyle/>
          <a:p>
            <a:r>
              <a:rPr lang="tr-TR" dirty="0" smtClean="0"/>
              <a:t>Fotoğraf: Ömer Güneri.</a:t>
            </a:r>
            <a:endParaRPr lang="tr-TR" dirty="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Elektrik Elektronik Kontrol ve Güç Sistemleri Entegrasyonu </a:t>
            </a:r>
            <a:endParaRPr lang="tr-TR" dirty="0">
              <a:solidFill>
                <a:srgbClr val="FF0000"/>
              </a:solidFill>
            </a:endParaRPr>
          </a:p>
        </p:txBody>
      </p:sp>
      <p:sp>
        <p:nvSpPr>
          <p:cNvPr id="3" name="2 İçerik Yer Tutucusu"/>
          <p:cNvSpPr>
            <a:spLocks noGrp="1"/>
          </p:cNvSpPr>
          <p:nvPr>
            <p:ph idx="1"/>
          </p:nvPr>
        </p:nvSpPr>
        <p:spPr>
          <a:xfrm>
            <a:off x="428596" y="2357430"/>
            <a:ext cx="8258204" cy="3768733"/>
          </a:xfrm>
        </p:spPr>
        <p:txBody>
          <a:bodyPr>
            <a:normAutofit/>
          </a:bodyPr>
          <a:lstStyle/>
          <a:p>
            <a:r>
              <a:rPr lang="tr-TR" sz="2500" dirty="0" smtClean="0"/>
              <a:t>Bu başlık altında, </a:t>
            </a:r>
            <a:r>
              <a:rPr lang="tr-TR" sz="2500" dirty="0" err="1" smtClean="0"/>
              <a:t>İHA’nın</a:t>
            </a:r>
            <a:r>
              <a:rPr lang="tr-TR" sz="2500" dirty="0" smtClean="0"/>
              <a:t> elektrik, elektronik, kontrol ve güç sistemleri ile ilgili detaylı çizim ve bilgiler verilmelidir. Örnek olarak, kontrol ve kabloların bağlantı şeması, güç ve sigorta bağlantı şeması ile ilgili bilgiler sunulmalıdır. </a:t>
            </a:r>
          </a:p>
          <a:p>
            <a:r>
              <a:rPr lang="tr-TR" sz="2500" dirty="0" smtClean="0"/>
              <a:t>Uçuşun/görevin otonom yapılması planlanıyorsa, ilgili yöntem ve ayrıntıların da verilmesi gerekmektedir.</a:t>
            </a:r>
            <a:endParaRPr lang="tr-TR" sz="2500"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Uçuş Performans Parametreleri</a:t>
            </a:r>
            <a:endParaRPr lang="tr-TR" dirty="0">
              <a:solidFill>
                <a:srgbClr val="FF0000"/>
              </a:solidFill>
            </a:endParaRPr>
          </a:p>
        </p:txBody>
      </p:sp>
      <p:sp>
        <p:nvSpPr>
          <p:cNvPr id="3" name="2 İçerik Yer Tutucusu"/>
          <p:cNvSpPr>
            <a:spLocks noGrp="1"/>
          </p:cNvSpPr>
          <p:nvPr>
            <p:ph idx="1"/>
          </p:nvPr>
        </p:nvSpPr>
        <p:spPr>
          <a:xfrm>
            <a:off x="428596" y="2357430"/>
            <a:ext cx="8258204" cy="3768733"/>
          </a:xfrm>
        </p:spPr>
        <p:txBody>
          <a:bodyPr>
            <a:normAutofit/>
          </a:bodyPr>
          <a:lstStyle/>
          <a:p>
            <a:r>
              <a:rPr lang="tr-TR" sz="2400" dirty="0" smtClean="0"/>
              <a:t>Bu başlık altında, </a:t>
            </a:r>
            <a:r>
              <a:rPr lang="tr-TR" sz="2400" dirty="0" err="1" smtClean="0"/>
              <a:t>İHA’nın</a:t>
            </a:r>
            <a:r>
              <a:rPr lang="tr-TR" sz="2400" dirty="0" smtClean="0"/>
              <a:t>, farklı görevler için ayrı ayrı performans hesaplamalarının tablo ve grafikler ile aktarılması gerekmektedir. </a:t>
            </a:r>
          </a:p>
          <a:p>
            <a:r>
              <a:rPr lang="tr-TR" sz="2400" dirty="0" smtClean="0"/>
              <a:t>Gerekli güç hesabı, batarya kapasite gereksinim hesabı, batarya kapasitesinin belirlenmesi gibi aşamaların aktarılması gerekmektedir.</a:t>
            </a:r>
            <a:endParaRPr lang="tr-TR" sz="2400" dirty="0"/>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Hava Aracı Maliyet Dağılımı </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400" dirty="0" smtClean="0"/>
              <a:t>Bu başlık altında, sabit veya döner kanatlı </a:t>
            </a:r>
            <a:r>
              <a:rPr lang="tr-TR" sz="2400" dirty="0" err="1" smtClean="0"/>
              <a:t>İHA’nın</a:t>
            </a:r>
            <a:r>
              <a:rPr lang="tr-TR" sz="2400" dirty="0" smtClean="0"/>
              <a:t> tasarımında kullanılan malzemelerin ve ekipmanların listesi, miktarları ve maliyetleri verilmelidir. Bu amaçla kullanılabilecek örnek bir tablo aşağıda verilmiştir.</a:t>
            </a:r>
            <a:endParaRPr lang="tr-TR" sz="2400" dirty="0"/>
          </a:p>
        </p:txBody>
      </p:sp>
      <p:pic>
        <p:nvPicPr>
          <p:cNvPr id="16386" name="Picture 2"/>
          <p:cNvPicPr>
            <a:picLocks noChangeAspect="1" noChangeArrowheads="1"/>
          </p:cNvPicPr>
          <p:nvPr/>
        </p:nvPicPr>
        <p:blipFill>
          <a:blip r:embed="rId2"/>
          <a:srcRect l="25805" t="43945" r="26427" b="33594"/>
          <a:stretch>
            <a:fillRect/>
          </a:stretch>
        </p:blipFill>
        <p:spPr bwMode="auto">
          <a:xfrm>
            <a:off x="642910" y="3643314"/>
            <a:ext cx="8106660" cy="2143140"/>
          </a:xfrm>
          <a:prstGeom prst="rect">
            <a:avLst/>
          </a:prstGeom>
          <a:noFill/>
          <a:ln w="9525">
            <a:noFill/>
            <a:miter lim="800000"/>
            <a:headEnd/>
            <a:tailEnd/>
          </a:ln>
          <a:effec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İHA İmalat ve Montaj Süreci</a:t>
            </a:r>
            <a:endParaRPr lang="tr-TR" dirty="0">
              <a:solidFill>
                <a:srgbClr val="FF0000"/>
              </a:solidFill>
            </a:endParaRPr>
          </a:p>
        </p:txBody>
      </p:sp>
      <p:sp>
        <p:nvSpPr>
          <p:cNvPr id="3" name="2 İçerik Yer Tutucusu"/>
          <p:cNvSpPr>
            <a:spLocks noGrp="1"/>
          </p:cNvSpPr>
          <p:nvPr>
            <p:ph idx="1"/>
          </p:nvPr>
        </p:nvSpPr>
        <p:spPr>
          <a:xfrm>
            <a:off x="428596" y="1500174"/>
            <a:ext cx="8258204" cy="4625989"/>
          </a:xfrm>
        </p:spPr>
        <p:txBody>
          <a:bodyPr>
            <a:normAutofit/>
          </a:bodyPr>
          <a:lstStyle/>
          <a:p>
            <a:r>
              <a:rPr lang="tr-TR" sz="2500" dirty="0" smtClean="0"/>
              <a:t>Bu başlık altında, sabit veya döner kanatlı </a:t>
            </a:r>
            <a:r>
              <a:rPr lang="tr-TR" sz="2500" dirty="0" err="1" smtClean="0"/>
              <a:t>İHA’nın</a:t>
            </a:r>
            <a:r>
              <a:rPr lang="tr-TR" sz="2500" dirty="0" smtClean="0"/>
              <a:t> imalatı ve montajı ile ilgili bilgiler </a:t>
            </a:r>
            <a:r>
              <a:rPr lang="tr-TR" sz="2500" dirty="0" smtClean="0">
                <a:solidFill>
                  <a:srgbClr val="FF0000"/>
                </a:solidFill>
              </a:rPr>
              <a:t>görseller ile desteklenerek verilmelidir</a:t>
            </a:r>
            <a:r>
              <a:rPr lang="tr-TR" sz="2500" dirty="0" smtClean="0"/>
              <a:t>.</a:t>
            </a:r>
            <a:endParaRPr lang="tr-TR" sz="2500" dirty="0"/>
          </a:p>
        </p:txBody>
      </p:sp>
      <p:pic>
        <p:nvPicPr>
          <p:cNvPr id="17412" name="Picture 4" descr="C:\Users\Sony\Downloads\WhatsApp Image 2022-06-17 at 13.59.38 (2).jpeg"/>
          <p:cNvPicPr>
            <a:picLocks noChangeAspect="1" noChangeArrowheads="1"/>
          </p:cNvPicPr>
          <p:nvPr/>
        </p:nvPicPr>
        <p:blipFill>
          <a:blip r:embed="rId2"/>
          <a:srcRect/>
          <a:stretch>
            <a:fillRect/>
          </a:stretch>
        </p:blipFill>
        <p:spPr bwMode="auto">
          <a:xfrm>
            <a:off x="1643042" y="2786058"/>
            <a:ext cx="6096041" cy="3429024"/>
          </a:xfrm>
          <a:prstGeom prst="rect">
            <a:avLst/>
          </a:prstGeom>
          <a:noFill/>
        </p:spPr>
      </p:pic>
      <p:sp>
        <p:nvSpPr>
          <p:cNvPr id="9" name="8 Metin kutusu"/>
          <p:cNvSpPr txBox="1"/>
          <p:nvPr/>
        </p:nvSpPr>
        <p:spPr>
          <a:xfrm>
            <a:off x="1857356" y="6286520"/>
            <a:ext cx="5637954" cy="369332"/>
          </a:xfrm>
          <a:prstGeom prst="rect">
            <a:avLst/>
          </a:prstGeom>
          <a:noFill/>
        </p:spPr>
        <p:txBody>
          <a:bodyPr wrap="none" rtlCol="0">
            <a:spAutoFit/>
          </a:bodyPr>
          <a:lstStyle/>
          <a:p>
            <a:r>
              <a:rPr lang="tr-TR" dirty="0" smtClean="0"/>
              <a:t>Fotoğraf: Ahmet Selim </a:t>
            </a:r>
            <a:r>
              <a:rPr lang="tr-TR" dirty="0" err="1" smtClean="0"/>
              <a:t>Bodovoğlu</a:t>
            </a:r>
            <a:r>
              <a:rPr lang="tr-TR" dirty="0" smtClean="0"/>
              <a:t> ve Ömer Güneri, Atölye.</a:t>
            </a:r>
            <a:endParaRPr lang="tr-TR" dirty="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428596" y="357166"/>
            <a:ext cx="8501122" cy="614366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4" name="Picture 2" descr="C:\Users\Sony\Downloads\WhatsApp Image 2022-06-17 at 13.59.37.jpeg"/>
          <p:cNvPicPr>
            <a:picLocks noChangeAspect="1" noChangeArrowheads="1"/>
          </p:cNvPicPr>
          <p:nvPr/>
        </p:nvPicPr>
        <p:blipFill>
          <a:blip r:embed="rId2"/>
          <a:srcRect/>
          <a:stretch>
            <a:fillRect/>
          </a:stretch>
        </p:blipFill>
        <p:spPr bwMode="auto">
          <a:xfrm>
            <a:off x="0" y="428604"/>
            <a:ext cx="4429156" cy="5905540"/>
          </a:xfrm>
          <a:prstGeom prst="rect">
            <a:avLst/>
          </a:prstGeom>
          <a:noFill/>
        </p:spPr>
      </p:pic>
      <p:pic>
        <p:nvPicPr>
          <p:cNvPr id="5" name="Picture 3" descr="C:\Users\Sony\Downloads\WhatsApp Image 2022-06-17 at 13.59.38 (1).jpeg"/>
          <p:cNvPicPr>
            <a:picLocks noChangeAspect="1" noChangeArrowheads="1"/>
          </p:cNvPicPr>
          <p:nvPr/>
        </p:nvPicPr>
        <p:blipFill>
          <a:blip r:embed="rId3"/>
          <a:srcRect/>
          <a:stretch>
            <a:fillRect/>
          </a:stretch>
        </p:blipFill>
        <p:spPr bwMode="auto">
          <a:xfrm>
            <a:off x="4643406" y="357166"/>
            <a:ext cx="4500594" cy="6000792"/>
          </a:xfrm>
          <a:prstGeom prst="rect">
            <a:avLst/>
          </a:prstGeom>
          <a:noFill/>
        </p:spPr>
      </p:pic>
      <p:sp>
        <p:nvSpPr>
          <p:cNvPr id="7" name="6 Metin kutusu"/>
          <p:cNvSpPr txBox="1"/>
          <p:nvPr/>
        </p:nvSpPr>
        <p:spPr>
          <a:xfrm>
            <a:off x="571472" y="6304002"/>
            <a:ext cx="7929618" cy="553998"/>
          </a:xfrm>
          <a:prstGeom prst="rect">
            <a:avLst/>
          </a:prstGeom>
          <a:noFill/>
        </p:spPr>
        <p:txBody>
          <a:bodyPr wrap="square" rtlCol="0">
            <a:spAutoFit/>
          </a:bodyPr>
          <a:lstStyle/>
          <a:p>
            <a:r>
              <a:rPr lang="tr-TR" sz="1500" dirty="0" smtClean="0"/>
              <a:t>Fotoğraf: Ali Kerem Aydın, </a:t>
            </a:r>
            <a:r>
              <a:rPr lang="tr-TR" sz="1500" dirty="0" err="1" smtClean="0"/>
              <a:t>Yasir</a:t>
            </a:r>
            <a:r>
              <a:rPr lang="tr-TR" sz="1500" dirty="0" smtClean="0"/>
              <a:t> İnanç, Ömer Güneri, Metehan </a:t>
            </a:r>
            <a:r>
              <a:rPr lang="tr-TR" sz="1500" dirty="0" err="1" smtClean="0"/>
              <a:t>Şehitoğlu</a:t>
            </a:r>
            <a:r>
              <a:rPr lang="tr-TR" sz="1500" dirty="0" smtClean="0"/>
              <a:t> ve Ahmet Selim </a:t>
            </a:r>
            <a:r>
              <a:rPr lang="tr-TR" sz="1500" dirty="0" err="1" smtClean="0"/>
              <a:t>Bodovoğlu</a:t>
            </a:r>
            <a:r>
              <a:rPr lang="tr-TR" sz="1500" dirty="0" smtClean="0"/>
              <a:t>.</a:t>
            </a:r>
          </a:p>
          <a:p>
            <a:pPr algn="ctr"/>
            <a:r>
              <a:rPr lang="tr-TR" sz="1500" dirty="0" smtClean="0"/>
              <a:t>Atölyeden çalışmalar.</a:t>
            </a:r>
            <a:endParaRPr lang="tr-TR" sz="1500"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Picture 5" descr="C:\Users\Sony\Downloads\WhatsApp Image 2022-06-17 at 13.59.38.jpeg"/>
          <p:cNvPicPr>
            <a:picLocks noChangeAspect="1" noChangeArrowheads="1"/>
          </p:cNvPicPr>
          <p:nvPr/>
        </p:nvPicPr>
        <p:blipFill>
          <a:blip r:embed="rId2"/>
          <a:srcRect t="17806" b="30396"/>
          <a:stretch>
            <a:fillRect/>
          </a:stretch>
        </p:blipFill>
        <p:spPr bwMode="auto">
          <a:xfrm>
            <a:off x="1500166" y="-285776"/>
            <a:ext cx="6102742" cy="4214842"/>
          </a:xfrm>
          <a:prstGeom prst="rect">
            <a:avLst/>
          </a:prstGeom>
          <a:noFill/>
        </p:spPr>
      </p:pic>
      <p:pic>
        <p:nvPicPr>
          <p:cNvPr id="5" name="Picture 6" descr="C:\Users\Sony\Downloads\WhatsApp Image 2022-06-17 at 13.59.39.jpeg"/>
          <p:cNvPicPr>
            <a:picLocks noChangeAspect="1" noChangeArrowheads="1"/>
          </p:cNvPicPr>
          <p:nvPr/>
        </p:nvPicPr>
        <p:blipFill>
          <a:blip r:embed="rId3"/>
          <a:srcRect/>
          <a:stretch>
            <a:fillRect/>
          </a:stretch>
        </p:blipFill>
        <p:spPr bwMode="auto">
          <a:xfrm>
            <a:off x="1500166" y="3429000"/>
            <a:ext cx="6096001" cy="3429000"/>
          </a:xfrm>
          <a:prstGeom prst="rect">
            <a:avLst/>
          </a:prstGeom>
          <a:noFill/>
        </p:spPr>
      </p:pic>
      <p:sp>
        <p:nvSpPr>
          <p:cNvPr id="6" name="5 Metin kutusu"/>
          <p:cNvSpPr txBox="1"/>
          <p:nvPr/>
        </p:nvSpPr>
        <p:spPr>
          <a:xfrm>
            <a:off x="1928794" y="6211669"/>
            <a:ext cx="5883566" cy="369332"/>
          </a:xfrm>
          <a:prstGeom prst="rect">
            <a:avLst/>
          </a:prstGeom>
          <a:noFill/>
        </p:spPr>
        <p:txBody>
          <a:bodyPr wrap="square" rtlCol="0">
            <a:spAutoFit/>
          </a:bodyPr>
          <a:lstStyle/>
          <a:p>
            <a:r>
              <a:rPr lang="tr-TR" dirty="0" smtClean="0">
                <a:solidFill>
                  <a:schemeClr val="bg1"/>
                </a:solidFill>
              </a:rPr>
              <a:t>Fotoğraf:</a:t>
            </a:r>
            <a:r>
              <a:rPr lang="tr-TR" dirty="0" smtClean="0"/>
              <a:t>  </a:t>
            </a:r>
            <a:r>
              <a:rPr lang="tr-TR" dirty="0" smtClean="0">
                <a:solidFill>
                  <a:schemeClr val="bg1"/>
                </a:solidFill>
              </a:rPr>
              <a:t>Ahmet Selim </a:t>
            </a:r>
            <a:r>
              <a:rPr lang="tr-TR" dirty="0" err="1" smtClean="0">
                <a:solidFill>
                  <a:schemeClr val="bg1"/>
                </a:solidFill>
              </a:rPr>
              <a:t>Bodovoğlu</a:t>
            </a:r>
            <a:r>
              <a:rPr lang="tr-TR" dirty="0" smtClean="0">
                <a:solidFill>
                  <a:schemeClr val="bg1"/>
                </a:solidFill>
              </a:rPr>
              <a:t> ve Nisa Nur Candan.</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buFont typeface="Arial" pitchFamily="34" charset="0"/>
              <a:buChar char="•"/>
            </a:pPr>
            <a:r>
              <a:rPr lang="tr-TR" dirty="0" smtClean="0">
                <a:solidFill>
                  <a:srgbClr val="FF0000"/>
                </a:solidFill>
              </a:rPr>
              <a:t>Takım Oluşturma Ve Başvuru Süreci</a:t>
            </a:r>
            <a:endParaRPr lang="tr-TR" dirty="0">
              <a:solidFill>
                <a:srgbClr val="FF0000"/>
              </a:solidFill>
            </a:endParaRPr>
          </a:p>
        </p:txBody>
      </p:sp>
      <p:sp>
        <p:nvSpPr>
          <p:cNvPr id="3" name="2 İçerik Yer Tutucusu"/>
          <p:cNvSpPr>
            <a:spLocks noGrp="1"/>
          </p:cNvSpPr>
          <p:nvPr>
            <p:ph idx="1"/>
          </p:nvPr>
        </p:nvSpPr>
        <p:spPr>
          <a:xfrm>
            <a:off x="357158" y="1571612"/>
            <a:ext cx="8229600" cy="4525963"/>
          </a:xfrm>
        </p:spPr>
        <p:txBody>
          <a:bodyPr>
            <a:normAutofit/>
          </a:bodyPr>
          <a:lstStyle/>
          <a:p>
            <a:r>
              <a:rPr lang="tr-TR" sz="2500" dirty="0" smtClean="0"/>
              <a:t>Bir danışman öğretmen ve 2 ila 7 öğrenci arasında üye kadrosu hazırlanır.</a:t>
            </a:r>
          </a:p>
          <a:p>
            <a:r>
              <a:rPr lang="tr-TR" sz="2500" dirty="0" smtClean="0"/>
              <a:t>Danışman öğretmen, Birden fazla takımın danışmanlığını yapamaz.</a:t>
            </a:r>
          </a:p>
          <a:p>
            <a:r>
              <a:rPr lang="tr-TR" sz="2500" dirty="0" smtClean="0"/>
              <a:t>Bir öğrenci, </a:t>
            </a:r>
            <a:r>
              <a:rPr lang="tr-TR" sz="2500" u="sng" dirty="0" smtClean="0"/>
              <a:t>birden fazla </a:t>
            </a:r>
            <a:r>
              <a:rPr lang="tr-TR" sz="2500" dirty="0" smtClean="0"/>
              <a:t>takımda üye bulunamaz.</a:t>
            </a:r>
          </a:p>
          <a:p>
            <a:r>
              <a:rPr lang="tr-TR" sz="2500" dirty="0" smtClean="0"/>
              <a:t>Detaylı tasarım raporu son </a:t>
            </a:r>
            <a:r>
              <a:rPr lang="tr-TR" sz="2500" u="sng" dirty="0" smtClean="0"/>
              <a:t>gönderim tarihinden sonra üye değişikliği yapılamaz.</a:t>
            </a:r>
          </a:p>
          <a:p>
            <a:r>
              <a:rPr lang="tr-TR" sz="2500" u="sng" dirty="0" smtClean="0"/>
              <a:t>Bir okul veya kurumda birden fazla sabit veya döner kanat takımı oluşturulabilir. Ancak raporda kopyalama tespit edildiği takdirde takım yarışmadan elenir.</a:t>
            </a:r>
            <a:endParaRPr lang="tr-TR" sz="2500" u="sng" dirty="0"/>
          </a:p>
        </p:txBody>
      </p:sp>
    </p:spTree>
    <p:extLst>
      <p:ext uri="{BB962C8B-B14F-4D97-AF65-F5344CB8AC3E}">
        <p14:creationId xmlns:p14="http://schemas.microsoft.com/office/powerpoint/2010/main" val="263540081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İHA Elektrik Elektronik Entegrasyon Süreci</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200" dirty="0" smtClean="0"/>
              <a:t>Bu başlık altında, sabit veya döner kanatlı </a:t>
            </a:r>
            <a:r>
              <a:rPr lang="tr-TR" sz="2200" dirty="0" err="1" smtClean="0"/>
              <a:t>İHA’nın</a:t>
            </a:r>
            <a:r>
              <a:rPr lang="tr-TR" sz="2200" dirty="0" smtClean="0"/>
              <a:t> elektrik, elektronik, kontrol ve güç sistemleri ile ilgili malzemelerin montajı görseller ile desteklenerek sunulmalıdır. Bu kısımda belirtilmesi gereken maddeler aşağıda sıralanmıştır: </a:t>
            </a:r>
          </a:p>
          <a:p>
            <a:pPr marL="457200" indent="-457200">
              <a:buFont typeface="+mj-lt"/>
              <a:buAutoNum type="arabicPeriod"/>
            </a:pPr>
            <a:r>
              <a:rPr lang="tr-TR" sz="2200" dirty="0" smtClean="0"/>
              <a:t>Güç, sigorta, haberleşme, algılama, kontrol ve </a:t>
            </a:r>
            <a:r>
              <a:rPr lang="tr-TR" sz="2200" dirty="0" err="1" smtClean="0"/>
              <a:t>navigasyon</a:t>
            </a:r>
            <a:r>
              <a:rPr lang="tr-TR" sz="2200" dirty="0" smtClean="0"/>
              <a:t> gibi elektrik ve elektronik unsurların montajında takip edilen iş akışı, </a:t>
            </a:r>
          </a:p>
          <a:p>
            <a:pPr marL="457200" indent="-457200">
              <a:buFont typeface="+mj-lt"/>
              <a:buAutoNum type="arabicPeriod"/>
            </a:pPr>
            <a:r>
              <a:rPr lang="tr-TR" sz="2200" dirty="0" smtClean="0"/>
              <a:t>Montaj sırasında dikkat edilmesi gereken hususlar, </a:t>
            </a:r>
          </a:p>
          <a:p>
            <a:pPr marL="457200" indent="-457200">
              <a:buFont typeface="+mj-lt"/>
              <a:buAutoNum type="arabicPeriod"/>
            </a:pPr>
            <a:r>
              <a:rPr lang="tr-TR" sz="2200" dirty="0" smtClean="0"/>
              <a:t>Elektronik donanımların montajında ve bağlantılarında kullanılan yöntemler, </a:t>
            </a:r>
          </a:p>
          <a:p>
            <a:pPr marL="457200" indent="-457200">
              <a:buFont typeface="+mj-lt"/>
              <a:buAutoNum type="arabicPeriod"/>
            </a:pPr>
            <a:r>
              <a:rPr lang="tr-TR" sz="2200" dirty="0" smtClean="0"/>
              <a:t>Şasiye bağlantı şekilleri, </a:t>
            </a:r>
          </a:p>
          <a:p>
            <a:pPr marL="457200" indent="-457200">
              <a:buFont typeface="+mj-lt"/>
              <a:buAutoNum type="arabicPeriod"/>
            </a:pPr>
            <a:r>
              <a:rPr lang="tr-TR" sz="2200" dirty="0" smtClean="0"/>
              <a:t>Montaj sırasında alınması gereken güvenlik tedbirleri.</a:t>
            </a:r>
            <a:endParaRPr lang="tr-TR" sz="2200"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İHA Montajı ve Genel Kontroller</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000" dirty="0" smtClean="0"/>
              <a:t>Bu başlık altında, </a:t>
            </a:r>
            <a:r>
              <a:rPr lang="tr-TR" sz="2000" dirty="0" err="1" smtClean="0"/>
              <a:t>İHA’nın</a:t>
            </a:r>
            <a:r>
              <a:rPr lang="tr-TR" sz="2000" dirty="0" smtClean="0"/>
              <a:t> tamamlanan tasarım ve üretim süreci ile ilgili olarak bir kontrol listesinin oluşturulması ve bu kontrol listesinin tamamlandığına ve ilk uçuş için hazır olduğuna dair bilgiler ortaya konulmalıdır. Bu liste; bir </a:t>
            </a:r>
            <a:r>
              <a:rPr lang="tr-TR" sz="2000" dirty="0" err="1" smtClean="0"/>
              <a:t>İHA’nın</a:t>
            </a:r>
            <a:r>
              <a:rPr lang="tr-TR" sz="2000" dirty="0" smtClean="0"/>
              <a:t> uçuşa hazır hale gelebilmesi için tamamlanması gereken tanımlı tüm iş paketlerini içermelidir. </a:t>
            </a:r>
          </a:p>
          <a:p>
            <a:endParaRPr lang="tr-TR" sz="2000" dirty="0" smtClean="0"/>
          </a:p>
          <a:p>
            <a:endParaRPr lang="tr-TR" sz="2000" dirty="0"/>
          </a:p>
        </p:txBody>
      </p:sp>
      <p:pic>
        <p:nvPicPr>
          <p:cNvPr id="18438" name="Picture 6" descr="C:\Users\Sony\Downloads\WhatsApp Image 2022-06-17 at 14.07.22.jpeg"/>
          <p:cNvPicPr>
            <a:picLocks noChangeAspect="1" noChangeArrowheads="1"/>
          </p:cNvPicPr>
          <p:nvPr/>
        </p:nvPicPr>
        <p:blipFill>
          <a:blip r:embed="rId2"/>
          <a:srcRect/>
          <a:stretch>
            <a:fillRect/>
          </a:stretch>
        </p:blipFill>
        <p:spPr bwMode="auto">
          <a:xfrm>
            <a:off x="1619672" y="3356992"/>
            <a:ext cx="5715040" cy="3214710"/>
          </a:xfrm>
          <a:prstGeom prst="rect">
            <a:avLst/>
          </a:prstGeom>
          <a:noFill/>
        </p:spPr>
      </p:pic>
      <p:sp>
        <p:nvSpPr>
          <p:cNvPr id="12" name="11 Metin kutusu"/>
          <p:cNvSpPr txBox="1"/>
          <p:nvPr/>
        </p:nvSpPr>
        <p:spPr>
          <a:xfrm>
            <a:off x="3428992" y="6488668"/>
            <a:ext cx="2428892" cy="369332"/>
          </a:xfrm>
          <a:prstGeom prst="rect">
            <a:avLst/>
          </a:prstGeom>
          <a:noFill/>
        </p:spPr>
        <p:txBody>
          <a:bodyPr wrap="square" rtlCol="0">
            <a:spAutoFit/>
          </a:bodyPr>
          <a:lstStyle/>
          <a:p>
            <a:r>
              <a:rPr lang="tr-TR" dirty="0" smtClean="0"/>
              <a:t>Fotoğraf: K-FLY İHA.</a:t>
            </a:r>
            <a:endParaRPr lang="tr-TR" dirty="0"/>
          </a:p>
        </p:txBody>
      </p:sp>
      <p:sp>
        <p:nvSpPr>
          <p:cNvPr id="4" name="Metin kutusu 3"/>
          <p:cNvSpPr txBox="1"/>
          <p:nvPr/>
        </p:nvSpPr>
        <p:spPr>
          <a:xfrm>
            <a:off x="1731580" y="6119336"/>
            <a:ext cx="988732" cy="246221"/>
          </a:xfrm>
          <a:prstGeom prst="rect">
            <a:avLst/>
          </a:prstGeom>
          <a:noFill/>
        </p:spPr>
        <p:txBody>
          <a:bodyPr wrap="square" rtlCol="0">
            <a:spAutoFit/>
          </a:bodyPr>
          <a:lstStyle/>
          <a:p>
            <a:r>
              <a:rPr lang="tr-TR" sz="1000" dirty="0" smtClean="0"/>
              <a:t>Model 2</a:t>
            </a:r>
            <a:endParaRPr lang="tr-TR" sz="1000"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Picture 5" descr="C:\Users\Sony\Downloads\WhatsApp Image 2022-06-17 at 14.07.21.jpeg"/>
          <p:cNvPicPr>
            <a:picLocks noChangeAspect="1" noChangeArrowheads="1"/>
          </p:cNvPicPr>
          <p:nvPr/>
        </p:nvPicPr>
        <p:blipFill>
          <a:blip r:embed="rId2"/>
          <a:srcRect/>
          <a:stretch>
            <a:fillRect/>
          </a:stretch>
        </p:blipFill>
        <p:spPr bwMode="auto">
          <a:xfrm>
            <a:off x="1428728" y="0"/>
            <a:ext cx="6100755" cy="3431675"/>
          </a:xfrm>
          <a:prstGeom prst="rect">
            <a:avLst/>
          </a:prstGeom>
          <a:noFill/>
        </p:spPr>
      </p:pic>
      <p:pic>
        <p:nvPicPr>
          <p:cNvPr id="5" name="Picture 7" descr="C:\Users\Sony\Downloads\WhatsApp Image 2022-06-17 at 14.07.21 (1).jpeg"/>
          <p:cNvPicPr>
            <a:picLocks noChangeAspect="1" noChangeArrowheads="1"/>
          </p:cNvPicPr>
          <p:nvPr/>
        </p:nvPicPr>
        <p:blipFill>
          <a:blip r:embed="rId3"/>
          <a:srcRect t="25137" r="6667" b="37063"/>
          <a:stretch>
            <a:fillRect/>
          </a:stretch>
        </p:blipFill>
        <p:spPr bwMode="auto">
          <a:xfrm>
            <a:off x="1428728" y="3571876"/>
            <a:ext cx="6143668" cy="3483461"/>
          </a:xfrm>
          <a:prstGeom prst="rect">
            <a:avLst/>
          </a:prstGeom>
          <a:noFill/>
        </p:spPr>
      </p:pic>
      <p:sp>
        <p:nvSpPr>
          <p:cNvPr id="6" name="5 Metin kutusu"/>
          <p:cNvSpPr txBox="1"/>
          <p:nvPr/>
        </p:nvSpPr>
        <p:spPr>
          <a:xfrm>
            <a:off x="2500298" y="6457890"/>
            <a:ext cx="4063933" cy="400110"/>
          </a:xfrm>
          <a:prstGeom prst="rect">
            <a:avLst/>
          </a:prstGeom>
          <a:noFill/>
        </p:spPr>
        <p:txBody>
          <a:bodyPr wrap="none" rtlCol="0">
            <a:spAutoFit/>
          </a:bodyPr>
          <a:lstStyle/>
          <a:p>
            <a:r>
              <a:rPr lang="tr-TR" sz="2000" dirty="0" smtClean="0">
                <a:solidFill>
                  <a:schemeClr val="bg1"/>
                </a:solidFill>
              </a:rPr>
              <a:t>Fotoğraf: Ömer Güneri ve </a:t>
            </a:r>
            <a:r>
              <a:rPr lang="tr-TR" sz="2000" dirty="0" err="1" smtClean="0">
                <a:solidFill>
                  <a:schemeClr val="bg1"/>
                </a:solidFill>
              </a:rPr>
              <a:t>Yasir</a:t>
            </a:r>
            <a:r>
              <a:rPr lang="tr-TR" sz="2000" dirty="0" smtClean="0">
                <a:solidFill>
                  <a:schemeClr val="bg1"/>
                </a:solidFill>
              </a:rPr>
              <a:t> İnanç</a:t>
            </a:r>
            <a:r>
              <a:rPr lang="tr-TR" dirty="0" smtClean="0"/>
              <a:t>.</a:t>
            </a:r>
            <a:endParaRPr lang="tr-TR"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Üretim İş Zaman Çizelgesi</a:t>
            </a:r>
            <a:br>
              <a:rPr lang="tr-TR" dirty="0" smtClean="0">
                <a:solidFill>
                  <a:srgbClr val="FF0000"/>
                </a:solidFill>
              </a:rPr>
            </a:br>
            <a:r>
              <a:rPr lang="tr-TR" dirty="0" smtClean="0">
                <a:solidFill>
                  <a:srgbClr val="FF0000"/>
                </a:solidFill>
              </a:rPr>
              <a:t> Planlanan ve Gerçekleşen</a:t>
            </a:r>
            <a:endParaRPr lang="tr-TR" dirty="0">
              <a:solidFill>
                <a:srgbClr val="FF0000"/>
              </a:solidFill>
            </a:endParaRPr>
          </a:p>
        </p:txBody>
      </p:sp>
      <p:sp>
        <p:nvSpPr>
          <p:cNvPr id="3" name="2 İçerik Yer Tutucusu"/>
          <p:cNvSpPr>
            <a:spLocks noGrp="1"/>
          </p:cNvSpPr>
          <p:nvPr>
            <p:ph idx="1"/>
          </p:nvPr>
        </p:nvSpPr>
        <p:spPr>
          <a:xfrm>
            <a:off x="428596" y="2357430"/>
            <a:ext cx="8258204" cy="3768733"/>
          </a:xfrm>
        </p:spPr>
        <p:txBody>
          <a:bodyPr>
            <a:normAutofit/>
          </a:bodyPr>
          <a:lstStyle/>
          <a:p>
            <a:r>
              <a:rPr lang="tr-TR" sz="2500" dirty="0" smtClean="0"/>
              <a:t>Bu başlık altında, sabit veya döner kanatlı </a:t>
            </a:r>
            <a:r>
              <a:rPr lang="tr-TR" sz="2500" dirty="0" err="1" smtClean="0"/>
              <a:t>İHA’nın</a:t>
            </a:r>
            <a:r>
              <a:rPr lang="tr-TR" sz="2500" dirty="0" smtClean="0"/>
              <a:t> üretilmesi için detaylı tasarım sürecinde belirtilen aşamaların hangi ölçüde tamamlandığı bir iş zaman çizelgesi üzerinde planlanan ve gerçekleşen şeklinde karşılaştırmalı olarak verilmelidir.</a:t>
            </a:r>
            <a:endParaRPr lang="tr-TR" sz="2500"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Teknik Çizimler</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500" dirty="0" smtClean="0"/>
              <a:t>Bu başlık altında aşağıda verilen teknik çizimler </a:t>
            </a:r>
            <a:r>
              <a:rPr lang="tr-TR" sz="2500" dirty="0" smtClean="0">
                <a:solidFill>
                  <a:srgbClr val="FF0000"/>
                </a:solidFill>
              </a:rPr>
              <a:t>iki veya üç boyutlu </a:t>
            </a:r>
            <a:r>
              <a:rPr lang="tr-TR" sz="2500" dirty="0" smtClean="0"/>
              <a:t>olarak gerekli açıklamalar ile birlikte raporlanmalıdır: </a:t>
            </a:r>
          </a:p>
          <a:p>
            <a:r>
              <a:rPr lang="tr-TR" sz="2500" dirty="0" smtClean="0"/>
              <a:t>Üç (ön, sağ ve üst) görünüş ve perspektif görünüş çizimi (5 Puan) </a:t>
            </a:r>
          </a:p>
          <a:p>
            <a:r>
              <a:rPr lang="tr-TR" sz="2500" dirty="0" smtClean="0"/>
              <a:t>Yük bırakma mekanizmasının çizimleri (3 Puan) </a:t>
            </a:r>
          </a:p>
          <a:p>
            <a:r>
              <a:rPr lang="tr-TR" sz="2500" dirty="0" smtClean="0"/>
              <a:t> Genel sistem şeması (pil, alıcı, uçuş kartı vb. ve bağlantıları) (2 Puan)</a:t>
            </a:r>
            <a:endParaRPr lang="tr-TR" sz="2500" dirty="0"/>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9458" name="Picture 2" descr="C:\Users\Sony\Downloads\WhatsApp Image 2022-06-17 at 14.12.43.jpeg"/>
          <p:cNvPicPr>
            <a:picLocks noChangeAspect="1" noChangeArrowheads="1"/>
          </p:cNvPicPr>
          <p:nvPr/>
        </p:nvPicPr>
        <p:blipFill>
          <a:blip r:embed="rId2"/>
          <a:srcRect/>
          <a:stretch>
            <a:fillRect/>
          </a:stretch>
        </p:blipFill>
        <p:spPr bwMode="auto">
          <a:xfrm>
            <a:off x="-153643" y="285728"/>
            <a:ext cx="9297643" cy="6572272"/>
          </a:xfrm>
          <a:prstGeom prst="rect">
            <a:avLst/>
          </a:prstGeom>
          <a:noFill/>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VİDEO ÇEKME ve YÜKLEME İLE İLGİLİ GENEL KURALLAR</a:t>
            </a:r>
            <a:endParaRPr lang="tr-TR" dirty="0">
              <a:solidFill>
                <a:srgbClr val="FF0000"/>
              </a:solidFill>
            </a:endParaRPr>
          </a:p>
        </p:txBody>
      </p:sp>
      <p:sp>
        <p:nvSpPr>
          <p:cNvPr id="3" name="2 İçerik Yer Tutucusu"/>
          <p:cNvSpPr>
            <a:spLocks noGrp="1"/>
          </p:cNvSpPr>
          <p:nvPr>
            <p:ph idx="1"/>
          </p:nvPr>
        </p:nvSpPr>
        <p:spPr/>
        <p:txBody>
          <a:bodyPr>
            <a:noAutofit/>
          </a:bodyPr>
          <a:lstStyle/>
          <a:p>
            <a:r>
              <a:rPr lang="tr-TR" sz="1800" dirty="0" smtClean="0"/>
              <a:t>Video, </a:t>
            </a:r>
            <a:r>
              <a:rPr lang="tr-TR" sz="1800" dirty="0" smtClean="0">
                <a:solidFill>
                  <a:schemeClr val="tx2">
                    <a:lumMod val="75000"/>
                  </a:schemeClr>
                </a:solidFill>
              </a:rPr>
              <a:t>yüksek ışık alan ortamda HD çözünürlükte, MP4 formatında çekilmelidir. </a:t>
            </a:r>
          </a:p>
          <a:p>
            <a:r>
              <a:rPr lang="tr-TR" sz="1800" dirty="0" smtClean="0"/>
              <a:t> Yarışma takviminde belirtilen tarih aralığında bir çevrimiçi video platformuna yüklenmelidir. Çevrimiçi platforma yüklenen video isminde “Liseler Arası İHA Yarışması, Takım Adı ve Takım ID” belirtilmelidir. Video linki </a:t>
            </a:r>
            <a:r>
              <a:rPr lang="tr-TR" sz="1800" dirty="0" smtClean="0">
                <a:solidFill>
                  <a:schemeClr val="tx2">
                    <a:lumMod val="75000"/>
                  </a:schemeClr>
                </a:solidFill>
              </a:rPr>
              <a:t>https://www.t3kys.com/tr/ </a:t>
            </a:r>
            <a:r>
              <a:rPr lang="tr-TR" sz="1800" dirty="0" smtClean="0"/>
              <a:t>başvuru sistemine yüklenmelidir. </a:t>
            </a:r>
          </a:p>
          <a:p>
            <a:r>
              <a:rPr lang="tr-TR" sz="1800" dirty="0" smtClean="0"/>
              <a:t>Belirtilen tarihte video yüklemeyen takımlar </a:t>
            </a:r>
            <a:r>
              <a:rPr lang="tr-TR" sz="1800" dirty="0" smtClean="0">
                <a:solidFill>
                  <a:schemeClr val="accent4">
                    <a:lumMod val="50000"/>
                  </a:schemeClr>
                </a:solidFill>
              </a:rPr>
              <a:t>yarışmadan elenir ve bu takımlardan birinci hazırlık desteklerinin tamamının iadesi istenebilir. </a:t>
            </a:r>
          </a:p>
          <a:p>
            <a:r>
              <a:rPr lang="tr-TR" sz="1800" dirty="0" smtClean="0"/>
              <a:t> En fazla </a:t>
            </a:r>
            <a:r>
              <a:rPr lang="tr-TR" sz="1800" dirty="0" smtClean="0">
                <a:solidFill>
                  <a:srgbClr val="FF0000"/>
                </a:solidFill>
              </a:rPr>
              <a:t>150 MB </a:t>
            </a:r>
            <a:r>
              <a:rPr lang="tr-TR" sz="1800" dirty="0" smtClean="0"/>
              <a:t>boyutunda olmalıdır. </a:t>
            </a:r>
          </a:p>
          <a:p>
            <a:r>
              <a:rPr lang="tr-TR" sz="1800" dirty="0" smtClean="0"/>
              <a:t>Uçuş bölümü en fazla 2 dakika olacak şekilde sunuş bölümü ile birlikte tek bir video halinde olmalı ve video toplam </a:t>
            </a:r>
            <a:r>
              <a:rPr lang="tr-TR" sz="1800" dirty="0" smtClean="0">
                <a:solidFill>
                  <a:srgbClr val="FF0000"/>
                </a:solidFill>
              </a:rPr>
              <a:t>15 dakikayı geçmemelidir</a:t>
            </a:r>
            <a:r>
              <a:rPr lang="tr-TR" sz="1800" dirty="0" smtClean="0"/>
              <a:t>. </a:t>
            </a:r>
          </a:p>
          <a:p>
            <a:r>
              <a:rPr lang="tr-TR" sz="1800" dirty="0" smtClean="0"/>
              <a:t>Videodaki </a:t>
            </a:r>
            <a:r>
              <a:rPr lang="tr-TR" sz="1800" dirty="0" smtClean="0">
                <a:solidFill>
                  <a:srgbClr val="FF0000"/>
                </a:solidFill>
              </a:rPr>
              <a:t>seslerin anlaşılır olması </a:t>
            </a:r>
            <a:r>
              <a:rPr lang="tr-TR" sz="1800" dirty="0" smtClean="0"/>
              <a:t>gerekmektedir. </a:t>
            </a:r>
          </a:p>
          <a:p>
            <a:r>
              <a:rPr lang="tr-TR" sz="1800" dirty="0" smtClean="0">
                <a:solidFill>
                  <a:srgbClr val="FF0000"/>
                </a:solidFill>
              </a:rPr>
              <a:t>Videolarda </a:t>
            </a:r>
            <a:r>
              <a:rPr lang="tr-TR" sz="1800" dirty="0" err="1" smtClean="0">
                <a:solidFill>
                  <a:srgbClr val="FF0000"/>
                </a:solidFill>
              </a:rPr>
              <a:t>teintihal</a:t>
            </a:r>
            <a:r>
              <a:rPr lang="tr-TR" sz="1800" dirty="0" smtClean="0">
                <a:solidFill>
                  <a:srgbClr val="FF0000"/>
                </a:solidFill>
              </a:rPr>
              <a:t>, kopyalama vb. etik ihlalinin tespiti durumunda, rapor değerlendirilmeye alınmaz ve takım yarışmadan elenir. </a:t>
            </a:r>
          </a:p>
          <a:p>
            <a:r>
              <a:rPr lang="tr-TR" sz="1800" dirty="0" smtClean="0"/>
              <a:t> Kullanılacak olan şema ve görseller takımın kendine ait özgün tasarımlarını içermelidir. İnternet ortamında bulunan </a:t>
            </a:r>
            <a:r>
              <a:rPr lang="tr-TR" sz="1800" dirty="0" smtClean="0">
                <a:solidFill>
                  <a:schemeClr val="accent3">
                    <a:lumMod val="50000"/>
                  </a:schemeClr>
                </a:solidFill>
              </a:rPr>
              <a:t>hazır şema ve görseller kullanılmamalıdır</a:t>
            </a:r>
            <a:r>
              <a:rPr lang="tr-TR" sz="1800" dirty="0" smtClean="0"/>
              <a:t>. </a:t>
            </a:r>
          </a:p>
          <a:p>
            <a:r>
              <a:rPr lang="tr-TR" sz="1800" dirty="0" smtClean="0"/>
              <a:t> Videoda kullanılacak tablo ve grafikler </a:t>
            </a:r>
            <a:r>
              <a:rPr lang="tr-TR" sz="1800" dirty="0" smtClean="0">
                <a:solidFill>
                  <a:srgbClr val="FF0000"/>
                </a:solidFill>
              </a:rPr>
              <a:t>okunaklı görsellerle </a:t>
            </a:r>
            <a:r>
              <a:rPr lang="tr-TR" sz="1800" dirty="0" smtClean="0"/>
              <a:t>yansıtılmalıdır.</a:t>
            </a:r>
            <a:endParaRPr lang="tr-TR" sz="1800" dirty="0"/>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482" name="Picture 2"/>
          <p:cNvPicPr>
            <a:picLocks noChangeAspect="1" noChangeArrowheads="1"/>
          </p:cNvPicPr>
          <p:nvPr/>
        </p:nvPicPr>
        <p:blipFill>
          <a:blip r:embed="rId2"/>
          <a:srcRect l="34041" t="17578" r="35212" b="13086"/>
          <a:stretch>
            <a:fillRect/>
          </a:stretch>
        </p:blipFill>
        <p:spPr bwMode="auto">
          <a:xfrm>
            <a:off x="2143108" y="155584"/>
            <a:ext cx="5286412" cy="670241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28596" y="2071678"/>
            <a:ext cx="8258204" cy="4054485"/>
          </a:xfrm>
        </p:spPr>
        <p:txBody>
          <a:bodyPr>
            <a:normAutofit/>
          </a:bodyPr>
          <a:lstStyle/>
          <a:p>
            <a:r>
              <a:rPr lang="tr-TR" sz="2500" dirty="0" smtClean="0"/>
              <a:t>Bu süreçlerde ne kadar zorlansak da bana ve takımıma çok faydası oldu. Geldiğimiz son noktada ise ben ve takımım 24 saat içerisinde Model 3 İHA’ mızı ürettik.</a:t>
            </a:r>
          </a:p>
          <a:p>
            <a:r>
              <a:rPr lang="tr-TR" sz="2500" dirty="0" smtClean="0">
                <a:solidFill>
                  <a:schemeClr val="accent6">
                    <a:lumMod val="75000"/>
                  </a:schemeClr>
                </a:solidFill>
              </a:rPr>
              <a:t>Erciyes Üniversitesi’ne</a:t>
            </a:r>
            <a:r>
              <a:rPr lang="tr-TR" sz="2500" dirty="0" smtClean="0"/>
              <a:t>, </a:t>
            </a:r>
            <a:r>
              <a:rPr lang="tr-TR" sz="2500" dirty="0" smtClean="0">
                <a:solidFill>
                  <a:schemeClr val="tx2">
                    <a:lumMod val="75000"/>
                  </a:schemeClr>
                </a:solidFill>
              </a:rPr>
              <a:t>Mehmet Konar </a:t>
            </a:r>
            <a:r>
              <a:rPr lang="tr-TR" sz="2500" dirty="0" smtClean="0"/>
              <a:t>hocamıza ve </a:t>
            </a:r>
            <a:r>
              <a:rPr lang="tr-TR" sz="2500" dirty="0"/>
              <a:t>s</a:t>
            </a:r>
            <a:r>
              <a:rPr lang="tr-TR" sz="2500" dirty="0" smtClean="0"/>
              <a:t>ponsor </a:t>
            </a:r>
            <a:r>
              <a:rPr lang="tr-TR" sz="2500" dirty="0"/>
              <a:t>olan </a:t>
            </a:r>
            <a:r>
              <a:rPr lang="tr-TR" sz="2500" dirty="0">
                <a:solidFill>
                  <a:srgbClr val="FF0000"/>
                </a:solidFill>
              </a:rPr>
              <a:t>Melikgazi </a:t>
            </a:r>
            <a:r>
              <a:rPr lang="tr-TR" sz="2500" dirty="0" smtClean="0">
                <a:solidFill>
                  <a:srgbClr val="FF0000"/>
                </a:solidFill>
              </a:rPr>
              <a:t>Belediyesi’ne </a:t>
            </a:r>
            <a:r>
              <a:rPr lang="tr-TR" sz="2500" dirty="0" smtClean="0"/>
              <a:t>Teşekkür ederiz.</a:t>
            </a:r>
            <a:endParaRPr lang="tr-TR" sz="2500" dirty="0"/>
          </a:p>
        </p:txBody>
      </p:sp>
    </p:spTree>
    <p:extLst>
      <p:ext uri="{BB962C8B-B14F-4D97-AF65-F5344CB8AC3E}">
        <p14:creationId xmlns:p14="http://schemas.microsoft.com/office/powerpoint/2010/main" val="4193584393"/>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285720" y="214290"/>
            <a:ext cx="8643998" cy="628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28596" y="2643182"/>
            <a:ext cx="8229600" cy="1143000"/>
          </a:xfrm>
        </p:spPr>
        <p:txBody>
          <a:bodyPr>
            <a:normAutofit/>
          </a:bodyPr>
          <a:lstStyle/>
          <a:p>
            <a:endParaRPr lang="tr-TR" dirty="0"/>
          </a:p>
        </p:txBody>
      </p:sp>
      <p:pic>
        <p:nvPicPr>
          <p:cNvPr id="4" name="Picture 2" descr="Resim1"/>
          <p:cNvPicPr>
            <a:picLocks noChangeAspect="1" noChangeArrowheads="1"/>
          </p:cNvPicPr>
          <p:nvPr/>
        </p:nvPicPr>
        <p:blipFill>
          <a:blip r:embed="rId2"/>
          <a:srcRect/>
          <a:stretch>
            <a:fillRect/>
          </a:stretch>
        </p:blipFill>
        <p:spPr bwMode="auto">
          <a:xfrm>
            <a:off x="6012160" y="4005064"/>
            <a:ext cx="2417492" cy="2417492"/>
          </a:xfrm>
          <a:prstGeom prst="rect">
            <a:avLst/>
          </a:prstGeom>
          <a:noFill/>
          <a:ln w="9525">
            <a:noFill/>
            <a:miter lim="800000"/>
            <a:headEnd/>
            <a:tailEnd/>
          </a:ln>
        </p:spPr>
      </p:pic>
      <p:pic>
        <p:nvPicPr>
          <p:cNvPr id="5" name="Picture 7" descr="https://pps.whatsapp.net/v/t61.24694-24/267636041_170677591952661_5513213128599002963_n.jpg?ccb=11-4&amp;oh=be3e82134a51156f09b2085b9f0104f2&amp;oe=62BA4D5C"/>
          <p:cNvPicPr>
            <a:picLocks noChangeAspect="1" noChangeArrowheads="1"/>
          </p:cNvPicPr>
          <p:nvPr/>
        </p:nvPicPr>
        <p:blipFill>
          <a:blip r:embed="rId3"/>
          <a:srcRect/>
          <a:stretch>
            <a:fillRect/>
          </a:stretch>
        </p:blipFill>
        <p:spPr bwMode="auto">
          <a:xfrm>
            <a:off x="1649553" y="236608"/>
            <a:ext cx="2493819" cy="2493820"/>
          </a:xfrm>
          <a:prstGeom prst="rect">
            <a:avLst/>
          </a:prstGeom>
          <a:noFill/>
        </p:spPr>
      </p:pic>
      <p:pic>
        <p:nvPicPr>
          <p:cNvPr id="6" name="Picture 5" descr="Osman Ulubaş Kayseri Fen Lisesi Dijital Pano TV"/>
          <p:cNvPicPr>
            <a:picLocks noChangeAspect="1" noChangeArrowheads="1"/>
          </p:cNvPicPr>
          <p:nvPr/>
        </p:nvPicPr>
        <p:blipFill>
          <a:blip r:embed="rId4"/>
          <a:srcRect/>
          <a:stretch>
            <a:fillRect/>
          </a:stretch>
        </p:blipFill>
        <p:spPr bwMode="auto">
          <a:xfrm>
            <a:off x="5447471" y="456838"/>
            <a:ext cx="1882685" cy="2186344"/>
          </a:xfrm>
          <a:prstGeom prst="rect">
            <a:avLst/>
          </a:prstGeom>
          <a:noFill/>
        </p:spPr>
      </p:pic>
      <p:pic>
        <p:nvPicPr>
          <p:cNvPr id="7" name="Picture 3" descr="tübitak logo"/>
          <p:cNvPicPr>
            <a:picLocks noChangeAspect="1" noChangeArrowheads="1"/>
          </p:cNvPicPr>
          <p:nvPr/>
        </p:nvPicPr>
        <p:blipFill>
          <a:blip r:embed="rId5"/>
          <a:srcRect/>
          <a:stretch>
            <a:fillRect/>
          </a:stretch>
        </p:blipFill>
        <p:spPr bwMode="auto">
          <a:xfrm>
            <a:off x="714348" y="4214818"/>
            <a:ext cx="1857388" cy="1857388"/>
          </a:xfrm>
          <a:prstGeom prst="rect">
            <a:avLst/>
          </a:prstGeom>
          <a:noFill/>
          <a:ln w="9525">
            <a:noFill/>
            <a:miter lim="800000"/>
            <a:headEnd/>
            <a:tailEnd/>
          </a:ln>
        </p:spPr>
      </p:pic>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7554" y="4143380"/>
            <a:ext cx="2016224" cy="2016224"/>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Kavramsal Tasarım Raporu</a:t>
            </a:r>
            <a:endParaRPr lang="tr-TR" dirty="0">
              <a:solidFill>
                <a:srgbClr val="FF0000"/>
              </a:solidFill>
            </a:endParaRPr>
          </a:p>
        </p:txBody>
      </p:sp>
      <p:sp>
        <p:nvSpPr>
          <p:cNvPr id="3" name="2 İçerik Yer Tutucusu"/>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srcRect l="38983" t="19531" r="17093" b="52148"/>
          <a:stretch>
            <a:fillRect/>
          </a:stretch>
        </p:blipFill>
        <p:spPr bwMode="auto">
          <a:xfrm>
            <a:off x="285720" y="1857364"/>
            <a:ext cx="8671095" cy="314327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742950" indent="-742950">
              <a:buFont typeface="+mj-lt"/>
              <a:buAutoNum type="arabicPeriod"/>
            </a:pPr>
            <a:r>
              <a:rPr lang="tr-TR" dirty="0" smtClean="0">
                <a:solidFill>
                  <a:srgbClr val="FF0000"/>
                </a:solidFill>
              </a:rPr>
              <a:t>Organizasyon Özeti</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500" dirty="0" smtClean="0"/>
              <a:t>Bu bölümde takımın amacı, özellikleri ve üyelerinin sahip olduğu görevler belirtilir. Üyelerin takımdaki görevleri şema ile gösterilir.</a:t>
            </a:r>
            <a:endParaRPr lang="tr-TR" sz="2500" dirty="0"/>
          </a:p>
        </p:txBody>
      </p:sp>
      <p:pic>
        <p:nvPicPr>
          <p:cNvPr id="2050" name="Picture 2"/>
          <p:cNvPicPr>
            <a:picLocks noChangeAspect="1" noChangeArrowheads="1"/>
          </p:cNvPicPr>
          <p:nvPr/>
        </p:nvPicPr>
        <p:blipFill>
          <a:blip r:embed="rId2"/>
          <a:srcRect l="35688" t="21485" r="14897" b="16992"/>
          <a:stretch>
            <a:fillRect/>
          </a:stretch>
        </p:blipFill>
        <p:spPr bwMode="auto">
          <a:xfrm>
            <a:off x="2000232" y="2928934"/>
            <a:ext cx="5306823" cy="371477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742950" indent="-742950"/>
            <a:r>
              <a:rPr lang="tr-TR" dirty="0" smtClean="0">
                <a:solidFill>
                  <a:srgbClr val="FF0000"/>
                </a:solidFill>
              </a:rPr>
              <a:t>İş Akış Çizelgesi</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400" dirty="0" smtClean="0"/>
              <a:t>Takım üyelerinin sorumlu oldukları alanda yürüttükleri işlerin zamana göre dağılımı bir tabloda gösterilir.</a:t>
            </a:r>
            <a:endParaRPr lang="tr-TR" sz="2400" dirty="0"/>
          </a:p>
        </p:txBody>
      </p:sp>
      <p:pic>
        <p:nvPicPr>
          <p:cNvPr id="3074" name="Picture 2"/>
          <p:cNvPicPr>
            <a:picLocks noChangeAspect="1" noChangeArrowheads="1"/>
          </p:cNvPicPr>
          <p:nvPr/>
        </p:nvPicPr>
        <p:blipFill>
          <a:blip r:embed="rId2"/>
          <a:srcRect l="50512" t="41016" r="5014" b="22851"/>
          <a:stretch>
            <a:fillRect/>
          </a:stretch>
        </p:blipFill>
        <p:spPr bwMode="auto">
          <a:xfrm>
            <a:off x="1857356" y="3357562"/>
            <a:ext cx="5786478" cy="264320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2. Kavramsal Tasarım</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sz="2500" dirty="0" smtClean="0"/>
              <a:t>Bu bölümde İHA nın fiziksel özellikleri, ağırlığı, uçuş süresi, kullanılacak parçaların adetleri ve ağırlıkları verilir. Tabloda verilen malzemelerin neden seçildiğiyle alakalı bilgilendirme verilir.</a:t>
            </a:r>
            <a:endParaRPr lang="tr-TR" sz="2500" dirty="0"/>
          </a:p>
        </p:txBody>
      </p:sp>
      <p:pic>
        <p:nvPicPr>
          <p:cNvPr id="4098" name="Picture 2"/>
          <p:cNvPicPr>
            <a:picLocks noChangeAspect="1" noChangeArrowheads="1"/>
          </p:cNvPicPr>
          <p:nvPr/>
        </p:nvPicPr>
        <p:blipFill>
          <a:blip r:embed="rId2"/>
          <a:srcRect l="36237" t="32226" r="16544" b="17969"/>
          <a:stretch>
            <a:fillRect/>
          </a:stretch>
        </p:blipFill>
        <p:spPr bwMode="auto">
          <a:xfrm>
            <a:off x="1714480" y="3286124"/>
            <a:ext cx="5715040" cy="3389152"/>
          </a:xfrm>
          <a:prstGeom prst="rect">
            <a:avLst/>
          </a:prstGeom>
          <a:noFill/>
          <a:ln w="9525">
            <a:noFill/>
            <a:miter lim="800000"/>
            <a:headEnd/>
            <a:tailEnd/>
          </a:ln>
          <a:effectLst/>
        </p:spPr>
      </p:pic>
      <p:sp>
        <p:nvSpPr>
          <p:cNvPr id="6" name="5 Dikdörtgen"/>
          <p:cNvSpPr/>
          <p:nvPr/>
        </p:nvSpPr>
        <p:spPr>
          <a:xfrm>
            <a:off x="5572132" y="4357694"/>
            <a:ext cx="1428760" cy="71438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3214678" y="4315491"/>
            <a:ext cx="1428760" cy="785818"/>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Kanat Sayısı Seçimi</a:t>
            </a:r>
            <a:endParaRPr lang="tr-TR" dirty="0">
              <a:solidFill>
                <a:srgbClr val="FF0000"/>
              </a:solidFill>
            </a:endParaRPr>
          </a:p>
        </p:txBody>
      </p:sp>
      <p:sp>
        <p:nvSpPr>
          <p:cNvPr id="3" name="2 İçerik Yer Tutucusu"/>
          <p:cNvSpPr>
            <a:spLocks noGrp="1"/>
          </p:cNvSpPr>
          <p:nvPr>
            <p:ph idx="1"/>
          </p:nvPr>
        </p:nvSpPr>
        <p:spPr>
          <a:xfrm>
            <a:off x="428596" y="1571612"/>
            <a:ext cx="8229600" cy="4525963"/>
          </a:xfrm>
        </p:spPr>
        <p:txBody>
          <a:bodyPr>
            <a:normAutofit/>
          </a:bodyPr>
          <a:lstStyle/>
          <a:p>
            <a:r>
              <a:rPr lang="tr-TR" sz="2500" dirty="0" smtClean="0"/>
              <a:t>Bu bölümde kanadın bulunma yerlerinin çeşitleri anlatılarak özellikleri hakkında bilgi verilir. Takımın hangi kanat çeşidini seçtiği ve nedeni hakkında bilgi verilir. Kanat tiplerinin özellikleri ile ilgili bilgi verilir ve seçilen kanat açıklanır.</a:t>
            </a:r>
            <a:endParaRPr lang="tr-TR" sz="2500" dirty="0"/>
          </a:p>
        </p:txBody>
      </p:sp>
      <p:pic>
        <p:nvPicPr>
          <p:cNvPr id="5123" name="Picture 3"/>
          <p:cNvPicPr>
            <a:picLocks noChangeAspect="1" noChangeArrowheads="1"/>
          </p:cNvPicPr>
          <p:nvPr/>
        </p:nvPicPr>
        <p:blipFill>
          <a:blip r:embed="rId2"/>
          <a:srcRect l="30783" t="29492" r="32979" b="11914"/>
          <a:stretch>
            <a:fillRect/>
          </a:stretch>
        </p:blipFill>
        <p:spPr bwMode="auto">
          <a:xfrm>
            <a:off x="2786050" y="3591354"/>
            <a:ext cx="3357586" cy="3052351"/>
          </a:xfrm>
          <a:prstGeom prst="rect">
            <a:avLst/>
          </a:prstGeom>
          <a:noFill/>
          <a:ln w="9525">
            <a:noFill/>
            <a:miter lim="800000"/>
            <a:headEnd/>
            <a:tailEnd/>
          </a:ln>
          <a:effectLst/>
        </p:spPr>
      </p:pic>
      <p:sp>
        <p:nvSpPr>
          <p:cNvPr id="6" name="5 Dikdörtgen"/>
          <p:cNvSpPr/>
          <p:nvPr/>
        </p:nvSpPr>
        <p:spPr>
          <a:xfrm>
            <a:off x="3714744" y="3786190"/>
            <a:ext cx="966578" cy="928694"/>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3929058" y="6072206"/>
            <a:ext cx="2136646" cy="571504"/>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216</TotalTime>
  <Words>2007</Words>
  <Application>Microsoft Office PowerPoint</Application>
  <PresentationFormat>Ekran Gösterisi (4:3)</PresentationFormat>
  <Paragraphs>137</Paragraphs>
  <Slides>49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49</vt:i4>
      </vt:variant>
    </vt:vector>
  </HeadingPairs>
  <TitlesOfParts>
    <vt:vector size="52" baseType="lpstr">
      <vt:lpstr>Arial</vt:lpstr>
      <vt:lpstr>Calibri</vt:lpstr>
      <vt:lpstr>Ofis Teması</vt:lpstr>
      <vt:lpstr>Osman Ulubaş Kayseri Fen Lisesi  2022 K-FLY İHA TAKIMI</vt:lpstr>
      <vt:lpstr>Nasıl Başladı</vt:lpstr>
      <vt:lpstr>Nasıl Başladı</vt:lpstr>
      <vt:lpstr>Takım Oluşturma Ve Başvuru Süreci</vt:lpstr>
      <vt:lpstr>Kavramsal Tasarım Raporu</vt:lpstr>
      <vt:lpstr>Organizasyon Özeti</vt:lpstr>
      <vt:lpstr>İş Akış Çizelgesi</vt:lpstr>
      <vt:lpstr>2. Kavramsal Tasarım</vt:lpstr>
      <vt:lpstr>Kanat Sayısı Seçimi</vt:lpstr>
      <vt:lpstr>Kuyruk tipi, Kanat şekli ve Motor yerleşimi</vt:lpstr>
      <vt:lpstr>Boyutsal Parametreler</vt:lpstr>
      <vt:lpstr>Gövde Ve Mekanik sistemler</vt:lpstr>
      <vt:lpstr>Görev Mekanizması Sistemi</vt:lpstr>
      <vt:lpstr>PowerPoint Sunusu</vt:lpstr>
      <vt:lpstr>Elektrik Elektronik Ve Uçuş Kontrol Sistemleri</vt:lpstr>
      <vt:lpstr>İtki ve Taşıma Hesapları</vt:lpstr>
      <vt:lpstr>Görsel Tasarım Kanfigürasyonu</vt:lpstr>
      <vt:lpstr>Rapor Düzeni İle İlgili Dikkat Edilmesi Gereken Hususlar:</vt:lpstr>
      <vt:lpstr>PowerPoint Sunusu</vt:lpstr>
      <vt:lpstr>Detaylı Tasarım Videosu Ve Teknik Çizimler</vt:lpstr>
      <vt:lpstr>Detaylı Tasarım Videosu Değerlendirmesi</vt:lpstr>
      <vt:lpstr>Teknik Çizim Bölümü</vt:lpstr>
      <vt:lpstr>Uçuş Bölümü</vt:lpstr>
      <vt:lpstr>Sunuş Bölümü</vt:lpstr>
      <vt:lpstr>Tasarım Süreci</vt:lpstr>
      <vt:lpstr>Temel Görev Gereksinimleri ve Tasarım Özellikleri</vt:lpstr>
      <vt:lpstr>Sistem Performans Özellikleri</vt:lpstr>
      <vt:lpstr>Takım Organizasyonu </vt:lpstr>
      <vt:lpstr>Zaman Akış Çizelgesi </vt:lpstr>
      <vt:lpstr>Tasarımın Boyutsal Parametreleri</vt:lpstr>
      <vt:lpstr>Gövde ve Mekanik Sistemler</vt:lpstr>
      <vt:lpstr>Aerodinamik Özellikler</vt:lpstr>
      <vt:lpstr>Görev Mekanizması Sistemi </vt:lpstr>
      <vt:lpstr>Elektrik Elektronik Kontrol ve Güç Sistemleri Entegrasyonu </vt:lpstr>
      <vt:lpstr>Uçuş Performans Parametreleri</vt:lpstr>
      <vt:lpstr>Hava Aracı Maliyet Dağılımı </vt:lpstr>
      <vt:lpstr>İHA İmalat ve Montaj Süreci</vt:lpstr>
      <vt:lpstr>PowerPoint Sunusu</vt:lpstr>
      <vt:lpstr>PowerPoint Sunusu</vt:lpstr>
      <vt:lpstr>İHA Elektrik Elektronik Entegrasyon Süreci</vt:lpstr>
      <vt:lpstr>İHA Montajı ve Genel Kontroller</vt:lpstr>
      <vt:lpstr>PowerPoint Sunusu</vt:lpstr>
      <vt:lpstr>Üretim İş Zaman Çizelgesi  Planlanan ve Gerçekleşen</vt:lpstr>
      <vt:lpstr>Teknik Çizimler</vt:lpstr>
      <vt:lpstr>PowerPoint Sunusu</vt:lpstr>
      <vt:lpstr>VİDEO ÇEKME ve YÜKLEME İLE İLGİLİ GENEL KURALLAR</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 Ulubaş Kayseri Fen Lisesi  2022 K-FLY İHA</dc:title>
  <dc:creator>Sony</dc:creator>
  <cp:lastModifiedBy>BT ÖĞRETMEN</cp:lastModifiedBy>
  <cp:revision>25</cp:revision>
  <dcterms:created xsi:type="dcterms:W3CDTF">2022-06-17T09:15:48Z</dcterms:created>
  <dcterms:modified xsi:type="dcterms:W3CDTF">2022-11-10T08:10:29Z</dcterms:modified>
</cp:coreProperties>
</file>